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0" r:id="rId1"/>
  </p:sldMasterIdLst>
  <p:notesMasterIdLst>
    <p:notesMasterId r:id="rId16"/>
  </p:notesMasterIdLst>
  <p:sldIdLst>
    <p:sldId id="280" r:id="rId2"/>
    <p:sldId id="276" r:id="rId3"/>
    <p:sldId id="282" r:id="rId4"/>
    <p:sldId id="271" r:id="rId5"/>
    <p:sldId id="292" r:id="rId6"/>
    <p:sldId id="293" r:id="rId7"/>
    <p:sldId id="283" r:id="rId8"/>
    <p:sldId id="284" r:id="rId9"/>
    <p:sldId id="285" r:id="rId10"/>
    <p:sldId id="286" r:id="rId11"/>
    <p:sldId id="287" r:id="rId12"/>
    <p:sldId id="288" r:id="rId13"/>
    <p:sldId id="290" r:id="rId14"/>
    <p:sldId id="291" r:id="rId15"/>
  </p:sldIdLst>
  <p:sldSz cx="12192000" cy="6858000"/>
  <p:notesSz cx="6858000" cy="9144000"/>
  <p:embeddedFontLst>
    <p:embeddedFont>
      <p:font typeface="Corbel" panose="020B0503020204020204" pitchFamily="34" charset="0"/>
      <p:regular r:id="rId17"/>
      <p:bold r:id="rId18"/>
      <p:italic r:id="rId19"/>
      <p:boldItalic r:id="rId20"/>
    </p:embeddedFont>
    <p:embeddedFont>
      <p:font typeface="EntezareZohoor 2 **" panose="00000700000000000000" pitchFamily="2" charset="-78"/>
      <p:bold r:id="rId21"/>
    </p:embeddedFont>
    <p:embeddedFont>
      <p:font typeface="Calibri" panose="020F0502020204030204" pitchFamily="34" charset="0"/>
      <p:regular r:id="rId22"/>
      <p:bold r:id="rId23"/>
    </p:embeddedFont>
    <p:embeddedFont>
      <p:font typeface="Wingdings 2" panose="05020102010507070707" pitchFamily="18" charset="2"/>
      <p:regular r:id="rId24"/>
    </p:embeddedFont>
    <p:embeddedFont>
      <p:font typeface="EntezareZohoor B4" panose="00000700000000000000" pitchFamily="2" charset="-78"/>
      <p:bold r:id="rId25"/>
    </p:embeddedFont>
    <p:embeddedFont>
      <p:font typeface="Nabi" panose="02000500000000020002" pitchFamily="2" charset="0"/>
      <p:regular r:id="rId26"/>
    </p:embeddedFont>
    <p:embeddedFont>
      <p:font typeface="EntezareZohoor C3" panose="00000700000000000000" pitchFamily="2" charset="-78"/>
      <p:bold r:id="rId27"/>
    </p:embeddedFont>
    <p:embeddedFont>
      <p:font typeface="2  Mitra_3 (MRT)" panose="00000700000000000000" pitchFamily="2" charset="-78"/>
      <p:bold r:id="rId28"/>
    </p:embeddedFont>
    <p:embeddedFont>
      <p:font typeface="2  Jadid" panose="00000700000000000000" pitchFamily="2" charset="-78"/>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99CADD-58B3-432B-8467-C51265391730}">
          <p14:sldIdLst>
            <p14:sldId id="280"/>
            <p14:sldId id="276"/>
            <p14:sldId id="282"/>
            <p14:sldId id="271"/>
            <p14:sldId id="292"/>
            <p14:sldId id="293"/>
            <p14:sldId id="283"/>
            <p14:sldId id="284"/>
            <p14:sldId id="285"/>
            <p14:sldId id="286"/>
            <p14:sldId id="287"/>
            <p14:sldId id="288"/>
            <p14:sldId id="290"/>
            <p14:sldId id="291"/>
          </p14:sldIdLst>
        </p14:section>
      </p14:sectionLst>
    </p:ext>
    <p:ext uri="{EFAFB233-063F-42B5-8137-9DF3F51BA10A}">
      <p15:sldGuideLst xmlns:p15="http://schemas.microsoft.com/office/powerpoint/2012/main">
        <p15:guide id="1" pos="2162" userDrawn="1">
          <p15:clr>
            <a:srgbClr val="A4A3A4"/>
          </p15:clr>
        </p15:guide>
        <p15:guide id="2" orient="horz" pos="3838"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BAD2"/>
    <a:srgbClr val="4A363E"/>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2605" autoAdjust="0"/>
  </p:normalViewPr>
  <p:slideViewPr>
    <p:cSldViewPr snapToGrid="0">
      <p:cViewPr>
        <p:scale>
          <a:sx n="25" d="100"/>
          <a:sy n="25" d="100"/>
        </p:scale>
        <p:origin x="1397" y="763"/>
      </p:cViewPr>
      <p:guideLst>
        <p:guide pos="2162"/>
        <p:guide orient="horz" pos="3838"/>
        <p:guide orient="horz" pos="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FB23E12-1F96-4526-A6C4-2937419FDDC7}" type="datetimeFigureOut">
              <a:rPr lang="fa-IR" smtClean="0"/>
              <a:t>15/03/1439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37F0834-9F6E-44BA-821A-B883F24F22F0}" type="slidenum">
              <a:rPr lang="fa-IR" smtClean="0"/>
              <a:t>‹#›</a:t>
            </a:fld>
            <a:endParaRPr lang="fa-IR"/>
          </a:p>
        </p:txBody>
      </p:sp>
    </p:spTree>
    <p:extLst>
      <p:ext uri="{BB962C8B-B14F-4D97-AF65-F5344CB8AC3E}">
        <p14:creationId xmlns:p14="http://schemas.microsoft.com/office/powerpoint/2010/main" val="310540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 بعد: موضوع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کفار از چه مورادی برای تبلیغ علیه پیامبر استفاده می کنند تا مانع شوند که مومنین به ایشان گوش دهند و فرمایشات حضرت را قبول کنند:</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a:t>
            </a:fld>
            <a:endParaRPr lang="fa-IR"/>
          </a:p>
        </p:txBody>
      </p:sp>
    </p:spTree>
    <p:extLst>
      <p:ext uri="{BB962C8B-B14F-4D97-AF65-F5344CB8AC3E}">
        <p14:creationId xmlns:p14="http://schemas.microsoft.com/office/powerpoint/2010/main" val="2766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rtl="1"/>
            <a:r>
              <a:rPr lang="fa-IR" sz="1200" kern="1200" dirty="0">
                <a:solidFill>
                  <a:schemeClr val="tx1"/>
                </a:solidFill>
                <a:effectLst/>
                <a:latin typeface="+mn-lt"/>
                <a:ea typeface="+mn-ea"/>
                <a:cs typeface="+mn-cs"/>
              </a:rPr>
              <a:t>اعتقادات مومنین را خرافه می دانند و مسخره میکنند علت هم این هست که عقلشان نمیرسه:</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10</a:t>
            </a:fld>
            <a:endParaRPr lang="fa-IR"/>
          </a:p>
        </p:txBody>
      </p:sp>
    </p:spTree>
    <p:extLst>
      <p:ext uri="{BB962C8B-B14F-4D97-AF65-F5344CB8AC3E}">
        <p14:creationId xmlns:p14="http://schemas.microsoft.com/office/powerpoint/2010/main" val="173452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وسبأ : 7 وَ قالَ الَّذينَ كَفَرُوا هَلْ نَدُلُّكُمْ عَلى‏ رَجُلٍ يُنَبِّئُكُمْ إِذا مُزِّقْتُمْ كُلَّ مُمَزَّقٍ إِنَّكُمْ لَفي‏ خَلْقٍ جَديد</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اینها فکر میکنند که علمی که ناقص و نصفه به آن رسیده اند نجاتشان میدهد:</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غافر : 83 فَلَمَّا جاءَتْهُمْ رُسُلُهُمْ بِالْبَيِّناتِ فَرِحُوا بِما عِنْدَهُمْ مِنَ الْعِلْمِ وَ حاقَ بِهِمْ ما كانُوا بِهِ يَسْتَهْزِؤُن‏</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شیخ طوسی در التبیان فی تفسیر القرآن</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و قيل: إن المعنى فرحوا بما عندهم من العلم يعني الكفار بما اعتقدوا انه علم إذ قالوا: نحن اعلم منهم لن نعذب و لن نبعث، فكان ذلك جهلا و اعتقدوا انه علم، فأطلق الاسم عليه بالعلم على اعتقادهم،</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حجر : 10 وَ لَقَدْ أَرْسَلْنا مِنْ قَبْلِكَ في‏ شِيَعِ الْأَوَّلينَ </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حجر : 11 وَ ما يَأْتيهِمْ مِنْ رَسُولٍ إِلاَّ كانُوا بِهِ يَسْتَهْزِؤُنَ </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اتفاقا اینها متوجه نسیتند:</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صُمٌّ بُكْمٌ عُمْيٌ فَهُمْ لا يَعْقِلُون‏</a:t>
            </a:r>
            <a:endParaRPr lang="en-US"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11</a:t>
            </a:fld>
            <a:endParaRPr lang="fa-IR"/>
          </a:p>
        </p:txBody>
      </p:sp>
    </p:spTree>
    <p:extLst>
      <p:ext uri="{BB962C8B-B14F-4D97-AF65-F5344CB8AC3E}">
        <p14:creationId xmlns:p14="http://schemas.microsoft.com/office/powerpoint/2010/main" val="233030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راحتی  زندگی خود در دنیا را به رخ می کشند: </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12</a:t>
            </a:fld>
            <a:endParaRPr lang="fa-IR"/>
          </a:p>
        </p:txBody>
      </p:sp>
    </p:spTree>
    <p:extLst>
      <p:ext uri="{BB962C8B-B14F-4D97-AF65-F5344CB8AC3E}">
        <p14:creationId xmlns:p14="http://schemas.microsoft.com/office/powerpoint/2010/main" val="415244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شبانه روز مکر میکنند و در این مکر هم از استضعاف دیگران استفاده میکنند: </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13</a:t>
            </a:fld>
            <a:endParaRPr lang="fa-IR"/>
          </a:p>
        </p:txBody>
      </p:sp>
    </p:spTree>
    <p:extLst>
      <p:ext uri="{BB962C8B-B14F-4D97-AF65-F5344CB8AC3E}">
        <p14:creationId xmlns:p14="http://schemas.microsoft.com/office/powerpoint/2010/main" val="40372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a:solidFill>
                  <a:schemeClr val="bg1"/>
                </a:solidFill>
                <a:cs typeface="EntezareZohoor 2 **" panose="00000700000000000000" pitchFamily="2" charset="-78"/>
              </a:rPr>
              <a:t>1 . استفاده از اعتقادات مذهبی مردم</a:t>
            </a:r>
            <a:r>
              <a:rPr lang="en-US" sz="1200" dirty="0">
                <a:solidFill>
                  <a:schemeClr val="bg1"/>
                </a:solidFill>
                <a:cs typeface="EntezareZohoor 2 **" panose="00000700000000000000" pitchFamily="2" charset="-78"/>
              </a:rPr>
              <a:t> </a:t>
            </a:r>
            <a:r>
              <a:rPr lang="fa-IR" sz="1200" dirty="0">
                <a:solidFill>
                  <a:schemeClr val="bg1"/>
                </a:solidFill>
                <a:cs typeface="EntezareZohoor 2 **" panose="00000700000000000000" pitchFamily="2" charset="-78"/>
              </a:rPr>
              <a:t>ص. بعد: </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2</a:t>
            </a:fld>
            <a:endParaRPr lang="fa-IR"/>
          </a:p>
        </p:txBody>
      </p:sp>
    </p:spTree>
    <p:extLst>
      <p:ext uri="{BB962C8B-B14F-4D97-AF65-F5344CB8AC3E}">
        <p14:creationId xmlns:p14="http://schemas.microsoft.com/office/powerpoint/2010/main" val="46479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يَسْئَلُونَكَ عَنِ الشَّهْرِ الْحَرامِ قِتالٍ فيهِ قُلْ قِتالٌ فيهِ كَبيرٌ وَ صَدٌّ عَنْ سَبيلِ اللَّهِ وَ كُفْرٌ بِهِ وَ الْمَسْجِدِ الْحَرامِ وَ إِخْراجُ أَهْلِهِ مِنْهُ أَكْبَرُ عِنْدَ اللَّهِ وَ الْفِتْنَةُ أَكْبَرُ مِنَ الْقَتْلِ وَ لا يَزالُونَ يُقاتِلُونَكُمْ حَتَّى يَرُدُّوكُمْ عَنْ دينِكُمْ إِنِ اسْتَطاعُوا وَ مَنْ يَرْتَدِدْ مِنْكُمْ عَنْ دينِهِ فَيَمُتْ وَ هُوَ كافِرٌ فَأُولئِكَ حَبِطَتْ أَعْمالُهُمْ فِي الدُّنْيا وَ الْآخِرَةِ وَ أُولئِكَ أَصْحابُ النَّارِ هُمْ فيها خالِدُون‏</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3</a:t>
            </a:fld>
            <a:endParaRPr lang="fa-IR"/>
          </a:p>
        </p:txBody>
      </p:sp>
    </p:spTree>
    <p:extLst>
      <p:ext uri="{BB962C8B-B14F-4D97-AF65-F5344CB8AC3E}">
        <p14:creationId xmlns:p14="http://schemas.microsoft.com/office/powerpoint/2010/main" val="110288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شبانه روز مکر میکنند و در این مکر هم از استضعاف دیگران استفاده میکنند: </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4</a:t>
            </a:fld>
            <a:endParaRPr lang="fa-IR"/>
          </a:p>
        </p:txBody>
      </p:sp>
    </p:spTree>
    <p:extLst>
      <p:ext uri="{BB962C8B-B14F-4D97-AF65-F5344CB8AC3E}">
        <p14:creationId xmlns:p14="http://schemas.microsoft.com/office/powerpoint/2010/main" val="412514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وَ قالَ الَّذينَ اسْتُضْعِفُوا لِلَّذينَ اسْتَکْبَرُوا بَلْ مَکْرُ اللَّيْلِ وَ النَّهارِ إِذْ تَأْمُرُونَنا أَنْ نَکْفُرَ بِاللَّهِ وَ نَجْعَلَ لَهُ أَنْداداً وَ أَسَرُّوا النَّدامَةَ لَمَّا رَأَوُا الْعَذابَ وَ جَعَلْنَا الْأَغْلالَ في‏ أَعْناقِ الَّذينَ کَفَرُوا هَلْ يُجْزَوْنَ إِلاَّ ما کانُوا يَعْمَلُونَ‏</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5</a:t>
            </a:fld>
            <a:endParaRPr lang="fa-IR"/>
          </a:p>
        </p:txBody>
      </p:sp>
    </p:spTree>
    <p:extLst>
      <p:ext uri="{BB962C8B-B14F-4D97-AF65-F5344CB8AC3E}">
        <p14:creationId xmlns:p14="http://schemas.microsoft.com/office/powerpoint/2010/main" val="230900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شبانه روز مکر میکنند و در این مکر هم از استضعاف دیگران استفاده میکنند: </a:t>
            </a:r>
            <a:endParaRPr lang="en-US" sz="1200" kern="1200" dirty="0">
              <a:solidFill>
                <a:schemeClr val="tx1"/>
              </a:solidFill>
              <a:effectLst/>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6</a:t>
            </a:fld>
            <a:endParaRPr lang="fa-IR"/>
          </a:p>
        </p:txBody>
      </p:sp>
    </p:spTree>
    <p:extLst>
      <p:ext uri="{BB962C8B-B14F-4D97-AF65-F5344CB8AC3E}">
        <p14:creationId xmlns:p14="http://schemas.microsoft.com/office/powerpoint/2010/main" val="128461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وَ قالَ الَّذينَ اسْتُضْعِفُوا لِلَّذينَ اسْتَکْبَرُوا بَلْ مَکْرُ اللَّيْلِ وَ النَّهارِ إِذْ تَأْمُرُونَنا أَنْ نَکْفُرَ بِاللَّهِ وَ نَجْعَلَ لَهُ أَنْداداً وَ أَسَرُّوا النَّدامَةَ لَمَّا رَأَوُا الْعَذابَ وَ جَعَلْنَا الْأَغْلالَ في‏ أَعْناقِ الَّذينَ کَفَرُوا هَلْ يُجْزَوْنَ إِلاَّ ما کانُوا يَعْمَلُونَ‏</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7</a:t>
            </a:fld>
            <a:endParaRPr lang="fa-IR"/>
          </a:p>
        </p:txBody>
      </p:sp>
    </p:spTree>
    <p:extLst>
      <p:ext uri="{BB962C8B-B14F-4D97-AF65-F5344CB8AC3E}">
        <p14:creationId xmlns:p14="http://schemas.microsoft.com/office/powerpoint/2010/main" val="360060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صفحه بعد :</a:t>
            </a:r>
          </a:p>
          <a:p>
            <a:r>
              <a:rPr lang="fa-IR" sz="1200" kern="1200" dirty="0">
                <a:solidFill>
                  <a:schemeClr val="tx1"/>
                </a:solidFill>
                <a:effectLst/>
                <a:latin typeface="+mn-lt"/>
                <a:ea typeface="+mn-ea"/>
                <a:cs typeface="+mn-cs"/>
              </a:rPr>
              <a:t>قدرت خود را به رخ می کشند</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8</a:t>
            </a:fld>
            <a:endParaRPr lang="fa-IR"/>
          </a:p>
        </p:txBody>
      </p:sp>
    </p:spTree>
    <p:extLst>
      <p:ext uri="{BB962C8B-B14F-4D97-AF65-F5344CB8AC3E}">
        <p14:creationId xmlns:p14="http://schemas.microsoft.com/office/powerpoint/2010/main" val="339304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صفحه بعدی :</a:t>
            </a:r>
          </a:p>
          <a:p>
            <a:endParaRPr lang="fa-IR"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فصلت : 15 فَأَمَّا عادٌ فَاسْتَكْبَرُوا فِي الْأَرْضِ بِغَيْرِ الْحَقِّ وَ قالُوا مَنْ أَشَدُّ مِنَّا قُوَّةً أَ وَ لَمْ يَرَوْا أَنَّ اللَّهَ الَّذي خَلَقَهُمْ هُوَ أَشَدُّ مِنْهُمْ قُوَّةً وَ كانُوا بِآياتِنا يَجْحَدُون‏</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غافر : 21 أَ وَ لَمْ يَسيرُوا فِي الْأَرْضِ فَيَنْظُرُوا كَيْفَ كانَ عاقِبَةُ الَّذينَ كانُوا مِنْ قَبْلِهِمْ كانُوا هُمْ أَشَدَّ مِنْهُمْ قُوَّةً وَ آثاراً فِي الْأَرْضِ فَأَخَذَهُمُ اللَّهُ بِذُنُوبِهِمْ وَ ما كانَ لَهُمْ مِنَ اللَّهِ مِنْ واق‏</a:t>
            </a:r>
            <a:endParaRPr lang="en-US" sz="1200" kern="1200" dirty="0">
              <a:solidFill>
                <a:schemeClr val="tx1"/>
              </a:solidFill>
              <a:effectLst/>
              <a:latin typeface="+mn-lt"/>
              <a:ea typeface="+mn-ea"/>
              <a:cs typeface="+mn-cs"/>
            </a:endParaRPr>
          </a:p>
          <a:p>
            <a:r>
              <a:rPr lang="fa-IR" sz="1200" kern="1200" dirty="0">
                <a:solidFill>
                  <a:schemeClr val="tx1"/>
                </a:solidFill>
                <a:effectLst/>
                <a:latin typeface="+mn-lt"/>
                <a:ea typeface="+mn-ea"/>
                <a:cs typeface="+mn-cs"/>
              </a:rPr>
              <a:t>‏</a:t>
            </a:r>
            <a:endParaRPr lang="fa-IR" dirty="0"/>
          </a:p>
        </p:txBody>
      </p:sp>
      <p:sp>
        <p:nvSpPr>
          <p:cNvPr id="4" name="Slide Number Placeholder 3"/>
          <p:cNvSpPr>
            <a:spLocks noGrp="1"/>
          </p:cNvSpPr>
          <p:nvPr>
            <p:ph type="sldNum" sz="quarter" idx="10"/>
          </p:nvPr>
        </p:nvSpPr>
        <p:spPr/>
        <p:txBody>
          <a:bodyPr/>
          <a:lstStyle/>
          <a:p>
            <a:fld id="{A37F0834-9F6E-44BA-821A-B883F24F22F0}" type="slidenum">
              <a:rPr lang="fa-IR" smtClean="0"/>
              <a:t>9</a:t>
            </a:fld>
            <a:endParaRPr lang="fa-IR"/>
          </a:p>
        </p:txBody>
      </p:sp>
    </p:spTree>
    <p:extLst>
      <p:ext uri="{BB962C8B-B14F-4D97-AF65-F5344CB8AC3E}">
        <p14:creationId xmlns:p14="http://schemas.microsoft.com/office/powerpoint/2010/main" val="302013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12/3/2017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12/3/2017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B3049-27D6-4710-8830-8C0189CF6838}"/>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Lst>
          </a:blip>
          <a:srcRect l="21773" t="28675" r="22709" b="43835"/>
          <a:stretch/>
        </p:blipFill>
        <p:spPr>
          <a:xfrm>
            <a:off x="789354" y="1070707"/>
            <a:ext cx="10589845" cy="4431323"/>
          </a:xfrm>
          <a:prstGeom prst="rect">
            <a:avLst/>
          </a:prstGeom>
        </p:spPr>
      </p:pic>
      <p:pic>
        <p:nvPicPr>
          <p:cNvPr id="7" name="Picture 6">
            <a:extLst>
              <a:ext uri="{FF2B5EF4-FFF2-40B4-BE49-F238E27FC236}">
                <a16:creationId xmlns:a16="http://schemas.microsoft.com/office/drawing/2014/main" id="{79D22FDC-C40F-4A0E-847F-E00F1DFFD338}"/>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3000"/>
                    </a14:imgEffect>
                  </a14:imgLayer>
                </a14:imgProps>
              </a:ext>
            </a:extLst>
          </a:blip>
          <a:stretch>
            <a:fillRect/>
          </a:stretch>
        </p:blipFill>
        <p:spPr>
          <a:xfrm>
            <a:off x="1809068" y="1235111"/>
            <a:ext cx="8550416" cy="3998369"/>
          </a:xfrm>
          <a:prstGeom prst="rect">
            <a:avLst/>
          </a:prstGeom>
        </p:spPr>
      </p:pic>
      <p:pic>
        <p:nvPicPr>
          <p:cNvPr id="3" name="Picture 2">
            <a:extLst>
              <a:ext uri="{FF2B5EF4-FFF2-40B4-BE49-F238E27FC236}">
                <a16:creationId xmlns:a16="http://schemas.microsoft.com/office/drawing/2014/main" id="{08E6AAF6-8605-4087-8B25-777C49AF015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5413972" y="5066228"/>
            <a:ext cx="1197935" cy="1637414"/>
          </a:xfrm>
          <a:prstGeom prst="rect">
            <a:avLst/>
          </a:prstGeom>
        </p:spPr>
      </p:pic>
    </p:spTree>
    <p:extLst>
      <p:ext uri="{BB962C8B-B14F-4D97-AF65-F5344CB8AC3E}">
        <p14:creationId xmlns:p14="http://schemas.microsoft.com/office/powerpoint/2010/main" val="28897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a:blip r:embed="rId3"/>
          <a:stretch>
            <a:fillRect/>
          </a:stretch>
        </p:blipFill>
        <p:spPr>
          <a:xfrm>
            <a:off x="-3912822" y="540338"/>
            <a:ext cx="16465412" cy="7619954"/>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9932246" y="1"/>
            <a:ext cx="1978104" cy="2703799"/>
          </a:xfrm>
          <a:prstGeom prst="rect">
            <a:avLst/>
          </a:prstGeom>
        </p:spPr>
      </p:pic>
      <p:sp>
        <p:nvSpPr>
          <p:cNvPr id="2" name="Rectangle 1"/>
          <p:cNvSpPr/>
          <p:nvPr/>
        </p:nvSpPr>
        <p:spPr>
          <a:xfrm>
            <a:off x="3858" y="1643603"/>
            <a:ext cx="12192000" cy="3845017"/>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وَ أَطيعُوا اللَّهَ وَ رَسُولَهُ وَ لا تَنازَعُوا فَتَفْشَلُوا وَ تَذْهَبَ ريحُكُمْ وَ اصْبِرُوا إِنَّ اللَّهَ مَعَ الصَّابِرين‏</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انفال 46</a:t>
            </a:r>
            <a:endParaRPr lang="en-US" sz="2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3858" y="1713089"/>
            <a:ext cx="12192000" cy="3706044"/>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rtl="1">
              <a:lnSpc>
                <a:spcPct val="150000"/>
              </a:lnSpc>
              <a:buNone/>
            </a:pPr>
            <a:r>
              <a:rPr lang="fa-IR" sz="4000" dirty="0">
                <a:solidFill>
                  <a:schemeClr val="tx1"/>
                </a:solidFill>
                <a:latin typeface="Nabi" panose="02000500000000020002" pitchFamily="2" charset="0"/>
                <a:cs typeface="2  Mitra_3 (MRT)" panose="00000700000000000000" pitchFamily="2" charset="-78"/>
              </a:rPr>
              <a:t> و ( فرمان ) خدا و پیامبرش را اطاعت نمایید! و نزاع ( و کشمکش ) نکنید ، تا سست نشوید ، و قدرت ( و شوکت ) شما از میان نرود! و صبر و استقامت کنید که خداوند با استقامت کنندگان است!</a:t>
            </a:r>
            <a:endParaRPr lang="fa-IR" sz="2000" dirty="0">
              <a:solidFill>
                <a:schemeClr val="tx1"/>
              </a:solidFill>
              <a:latin typeface="Nabi" panose="02000500000000020002" pitchFamily="2" charset="0"/>
              <a:cs typeface="2  Mitra_3 (MRT)" panose="00000700000000000000" pitchFamily="2" charset="-78"/>
            </a:endParaRPr>
          </a:p>
        </p:txBody>
      </p:sp>
    </p:spTree>
    <p:extLst>
      <p:ext uri="{BB962C8B-B14F-4D97-AF65-F5344CB8AC3E}">
        <p14:creationId xmlns:p14="http://schemas.microsoft.com/office/powerpoint/2010/main" val="4679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0 0 L 0.25 0 E" pathEditMode="relative" ptsTypes="">
                                      <p:cBhvr>
                                        <p:cTn id="11" dur="2000" fill="hold"/>
                                        <p:tgtEl>
                                          <p:spTgt spid="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1" nodeType="clickEffect">
                                  <p:stCondLst>
                                    <p:cond delay="0"/>
                                  </p:stCondLst>
                                  <p:iterate type="lt">
                                    <p:tmPct val="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500"/>
                                        <p:tgtEl>
                                          <p:spTgt spid="3">
                                            <p:bg/>
                                          </p:spTgt>
                                        </p:tgtEl>
                                      </p:cBhvr>
                                    </p:animEffect>
                                  </p:childTnLst>
                                </p:cTn>
                              </p:par>
                              <p:par>
                                <p:cTn id="24" presetID="10" presetClass="exit" presetSubtype="0" fill="hold" grpId="0" nodeType="withEffect">
                                  <p:stCondLst>
                                    <p:cond delay="0"/>
                                  </p:stCondLst>
                                  <p:iterate type="lt">
                                    <p:tmPct val="0"/>
                                  </p:iterate>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3">
                                            <p:txEl>
                                              <p:pRg st="0" end="0"/>
                                            </p:txEl>
                                          </p:spTgt>
                                        </p:tgtEl>
                                      </p:cBhvr>
                                    </p:animEffect>
                                    <p:anim calcmode="lin" valueType="num">
                                      <p:cBhvr>
                                        <p:cTn id="3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p:tgtEl>
                                          <p:spTgt spid="3">
                                            <p:txEl>
                                              <p:pRg st="0" end="0"/>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3">
                                            <p:txEl>
                                              <p:pRg st="0" end="0"/>
                                            </p:txEl>
                                          </p:spTgt>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3">
                                            <p:bg/>
                                          </p:spTgt>
                                        </p:tgtEl>
                                      </p:cBhvr>
                                    </p:animEffect>
                                    <p:anim calcmode="lin" valueType="num">
                                      <p:cBhvr>
                                        <p:cTn id="40" dur="1000"/>
                                        <p:tgtEl>
                                          <p:spTgt spid="3">
                                            <p:bg/>
                                          </p:spTgt>
                                        </p:tgtEl>
                                        <p:attrNameLst>
                                          <p:attrName>ppt_x</p:attrName>
                                        </p:attrNameLst>
                                      </p:cBhvr>
                                      <p:tavLst>
                                        <p:tav tm="0">
                                          <p:val>
                                            <p:strVal val="ppt_x"/>
                                          </p:val>
                                        </p:tav>
                                        <p:tav tm="100000">
                                          <p:val>
                                            <p:strVal val="ppt_x"/>
                                          </p:val>
                                        </p:tav>
                                      </p:tavLst>
                                    </p:anim>
                                    <p:anim calcmode="lin" valueType="num">
                                      <p:cBhvr>
                                        <p:cTn id="41" dur="1000"/>
                                        <p:tgtEl>
                                          <p:spTgt spid="3">
                                            <p:bg/>
                                          </p:spTgt>
                                        </p:tgtEl>
                                        <p:attrNameLst>
                                          <p:attrName>ppt_y</p:attrName>
                                        </p:attrNameLst>
                                      </p:cBhvr>
                                      <p:tavLst>
                                        <p:tav tm="0">
                                          <p:val>
                                            <p:strVal val="ppt_y"/>
                                          </p:val>
                                        </p:tav>
                                        <p:tav tm="100000">
                                          <p:val>
                                            <p:strVal val="ppt_y+.1"/>
                                          </p:val>
                                        </p:tav>
                                      </p:tavLst>
                                    </p:anim>
                                    <p:set>
                                      <p:cBhvr>
                                        <p:cTn id="42"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77043" y="1676443"/>
            <a:ext cx="11237913" cy="3726235"/>
          </a:xfrm>
        </p:spPr>
        <p:txBody>
          <a:bodyPr>
            <a:noAutofit/>
          </a:bodyPr>
          <a:lstStyle/>
          <a:p>
            <a:pPr algn="ctr" rtl="1">
              <a:lnSpc>
                <a:spcPct val="100000"/>
              </a:lnSpc>
            </a:pPr>
            <a:r>
              <a:rPr lang="fa-IR" sz="8000" dirty="0">
                <a:solidFill>
                  <a:srgbClr val="4A363E"/>
                </a:solidFill>
                <a:cs typeface="EntezareZohoor 2 **" panose="00000700000000000000" pitchFamily="2" charset="-78"/>
              </a:rPr>
              <a:t>وحدت جهت هدایت   </a:t>
            </a:r>
            <a:br>
              <a:rPr lang="fa-IR" sz="8000" dirty="0">
                <a:solidFill>
                  <a:srgbClr val="4A363E"/>
                </a:solidFill>
                <a:cs typeface="EntezareZohoor 2 **" panose="00000700000000000000" pitchFamily="2" charset="-78"/>
              </a:rPr>
            </a:br>
            <a:r>
              <a:rPr lang="fa-IR" sz="16600" dirty="0">
                <a:solidFill>
                  <a:srgbClr val="00B050"/>
                </a:solidFill>
                <a:cs typeface="EntezareZohoor 2 **" panose="00000700000000000000" pitchFamily="2" charset="-78"/>
              </a:rPr>
              <a:t>بحبل الله</a:t>
            </a:r>
            <a:endParaRPr lang="fa-IR" sz="8000" dirty="0">
              <a:solidFill>
                <a:srgbClr val="00B050"/>
              </a:solidFill>
              <a:cs typeface="EntezareZohoor 2 **" panose="00000700000000000000" pitchFamily="2" charset="-78"/>
            </a:endParaRP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27065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b="14391"/>
          <a:stretch/>
        </p:blipFill>
        <p:spPr>
          <a:xfrm>
            <a:off x="0" y="0"/>
            <a:ext cx="12192000" cy="7019159"/>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8636846" y="121921"/>
            <a:ext cx="1978104" cy="2703799"/>
          </a:xfrm>
          <a:prstGeom prst="rect">
            <a:avLst/>
          </a:prstGeom>
        </p:spPr>
      </p:pic>
      <p:sp>
        <p:nvSpPr>
          <p:cNvPr id="2" name="Rectangle 1"/>
          <p:cNvSpPr/>
          <p:nvPr/>
        </p:nvSpPr>
        <p:spPr>
          <a:xfrm>
            <a:off x="0" y="975360"/>
            <a:ext cx="12192000" cy="4907279"/>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وَ اعْتَصِمُوا بِحَبْلِ اللَّهِ جَميعاً وَ لا تَفَرَّقُوا وَ اذْكُرُوا نِعْمَتَ اللَّهِ عَلَيْكُمْ إِذْ كُنْتُمْ أَعْداءً فَأَلَّفَ بَيْنَ قُلُوبِكُمْ فَأَصْبَحْتُمْ بِنِعْمَتِهِ إِخْواناً وَ كُنْتُمْ عَلى‏ شَفا حُفْرَةٍ مِنَ النَّارِ فَأَنْقَذَكُمْ مِنْها كَذلِكَ يُبَيِّنُ اللَّهُ لَكُمْ آياتِهِ لَعَلَّكُمْ تَهْتَدُون‏</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آل عمران 103</a:t>
            </a:r>
            <a:endParaRPr lang="en-US" sz="1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121921"/>
            <a:ext cx="12192000" cy="6614158"/>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4400" dirty="0">
                <a:solidFill>
                  <a:srgbClr val="FF0000"/>
                </a:solidFill>
                <a:latin typeface="Nabi" panose="02000500000000020002" pitchFamily="2" charset="0"/>
                <a:cs typeface="2  Mitra_3 (MRT)" panose="00000700000000000000" pitchFamily="2" charset="-78"/>
              </a:rPr>
              <a:t>و همگی به ریسمان خدا [ قرآن و اسلام ، و هر گونه وسیله وحدت ] ، چنگ زنید ، و پراکنده نشوید! </a:t>
            </a:r>
            <a:r>
              <a:rPr lang="fa-IR" sz="3600" dirty="0">
                <a:solidFill>
                  <a:schemeClr val="tx1"/>
                </a:solidFill>
                <a:latin typeface="Nabi" panose="02000500000000020002" pitchFamily="2" charset="0"/>
                <a:cs typeface="2  Mitra_3 (MRT)" panose="00000700000000000000" pitchFamily="2" charset="-78"/>
              </a:rPr>
              <a:t>و نعمت ( بزرگِ ) خدا را بر خود ، به یاد آرید که چگونه دشمن یکدیگر بودید ، و او میان دلهای شما ، الفت ایجاد کرد ، و به برکتِ نعمتِ او ، برادر شدید! و شما بر لبِ حفره ای از آتش بودید ، خدا شما را از آن نجات داد این چنین ، خداوند آیات خود را برای شما آشکار می سازد شاید پذیرای هدایت شوید. </a:t>
            </a:r>
            <a:endParaRPr lang="fa-IR" sz="1800" dirty="0">
              <a:solidFill>
                <a:schemeClr val="tx1"/>
              </a:solidFill>
              <a:latin typeface="Nabi" panose="02000500000000020002" pitchFamily="2" charset="0"/>
              <a:cs typeface="2  Mitra_3 (MRT)" panose="00000700000000000000" pitchFamily="2" charset="-78"/>
            </a:endParaRPr>
          </a:p>
        </p:txBody>
      </p:sp>
    </p:spTree>
    <p:extLst>
      <p:ext uri="{BB962C8B-B14F-4D97-AF65-F5344CB8AC3E}">
        <p14:creationId xmlns:p14="http://schemas.microsoft.com/office/powerpoint/2010/main" val="38476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l="27071" t="58977" b="4540"/>
          <a:stretch/>
        </p:blipFill>
        <p:spPr>
          <a:xfrm>
            <a:off x="0" y="0"/>
            <a:ext cx="12215148" cy="6858000"/>
          </a:xfrm>
          <a:prstGeom prst="rect">
            <a:avLst/>
          </a:prstGeom>
        </p:spPr>
      </p:pic>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10512" y="-64424"/>
            <a:ext cx="1571918" cy="2148598"/>
          </a:xfrm>
          <a:prstGeom prst="rect">
            <a:avLst/>
          </a:prstGeom>
        </p:spPr>
      </p:pic>
      <p:sp>
        <p:nvSpPr>
          <p:cNvPr id="8" name="Rectangle 7">
            <a:extLst>
              <a:ext uri="{FF2B5EF4-FFF2-40B4-BE49-F238E27FC236}">
                <a16:creationId xmlns:a16="http://schemas.microsoft.com/office/drawing/2014/main" id="{7B429CBE-8EB3-4B62-BAE9-1DAC6437C939}"/>
              </a:ext>
            </a:extLst>
          </p:cNvPr>
          <p:cNvSpPr/>
          <p:nvPr/>
        </p:nvSpPr>
        <p:spPr>
          <a:xfrm>
            <a:off x="0" y="1583693"/>
            <a:ext cx="12192000" cy="3690613"/>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4000" dirty="0">
                <a:solidFill>
                  <a:schemeClr val="tx2"/>
                </a:solidFill>
                <a:latin typeface="Nabi" panose="02000500000000020002" pitchFamily="2" charset="0"/>
                <a:cs typeface="Nabi" panose="02000500000000020002" pitchFamily="2" charset="0"/>
              </a:rPr>
              <a:t>وَ لا تَسُبُّوا الَّذينَ يَدْعُونَ مِنْ دُونِ اللَّهِ فَيَسُبُّوا اللَّهَ عَدْواً بِغَيْرِ عِلْمٍ كَذلِكَ زَيَّنَّا لِكُلِّ أُمَّةٍ عَمَلَهُمْ ثُمَّ إِلى‏ رَبِّهِمْ مَرْجِعُهُمْ فَيُنَبِّئُهُمْ بِما كانُوا يَعْمَلُون‏</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انعام108</a:t>
            </a:r>
            <a:endParaRPr lang="fa-IR" sz="1600" dirty="0">
              <a:solidFill>
                <a:schemeClr val="tx2"/>
              </a:solidFill>
              <a:latin typeface="Nabi" panose="02000500000000020002" pitchFamily="2" charset="0"/>
              <a:cs typeface="Nabi" panose="02000500000000020002" pitchFamily="2" charset="0"/>
            </a:endParaRPr>
          </a:p>
        </p:txBody>
      </p:sp>
      <p:sp>
        <p:nvSpPr>
          <p:cNvPr id="9" name="Content Placeholder 2">
            <a:extLst>
              <a:ext uri="{FF2B5EF4-FFF2-40B4-BE49-F238E27FC236}">
                <a16:creationId xmlns:a16="http://schemas.microsoft.com/office/drawing/2014/main" id="{C07E356F-FB8F-4873-AAC1-221D9F34A92D}"/>
              </a:ext>
            </a:extLst>
          </p:cNvPr>
          <p:cNvSpPr txBox="1">
            <a:spLocks/>
          </p:cNvSpPr>
          <p:nvPr/>
        </p:nvSpPr>
        <p:spPr>
          <a:xfrm>
            <a:off x="-23148" y="1570802"/>
            <a:ext cx="12192000" cy="3703504"/>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rgbClr val="00B050"/>
                </a:solidFill>
                <a:latin typeface="Nabi" panose="02000500000000020002" pitchFamily="2" charset="0"/>
                <a:cs typeface="2  Mitra_3 (MRT)" panose="00000700000000000000" pitchFamily="2" charset="-78"/>
              </a:rPr>
              <a:t>( به معبود ) کسانی که غیر خدا را می خوانند دشنام ندهید ، مبادا آنها ( نیز ) از روی ( ظلم و ) جهل ، خدا را دشنام دهند! اینچنین برای هر امّتی عملشان را زینت دادیم سپس بازگشت همه آنان به سوی پروردگارشان است و آنها را از آنچه عمل می کردند ، آگاه می سازد ( و پاداش و کیفر می دهد ) .</a:t>
            </a:r>
            <a:endParaRPr lang="fa-IR" sz="4000" dirty="0">
              <a:solidFill>
                <a:srgbClr val="00B050"/>
              </a:solidFill>
              <a:latin typeface="Nabi" panose="02000500000000020002" pitchFamily="2" charset="0"/>
              <a:cs typeface="2  Mitra_3 (MRT)" panose="00000700000000000000" pitchFamily="2" charset="-78"/>
            </a:endParaRPr>
          </a:p>
        </p:txBody>
      </p:sp>
      <p:sp>
        <p:nvSpPr>
          <p:cNvPr id="13" name="Rectangle 12">
            <a:extLst>
              <a:ext uri="{FF2B5EF4-FFF2-40B4-BE49-F238E27FC236}">
                <a16:creationId xmlns:a16="http://schemas.microsoft.com/office/drawing/2014/main" id="{10D3D2CE-6AC4-4C0C-BBC4-944BD41C7414}"/>
              </a:ext>
            </a:extLst>
          </p:cNvPr>
          <p:cNvSpPr/>
          <p:nvPr/>
        </p:nvSpPr>
        <p:spPr>
          <a:xfrm>
            <a:off x="0" y="1677285"/>
            <a:ext cx="12192000" cy="3690613"/>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يا أَيُّهَا الَّذينَ آمَنُوا لا تَقُولُوا راعِنا وَ قُولُوا انْظُرْنا وَ اسْمَعُوا وَ لِلْكافِرينَ عَذابٌ أَليم‏</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بقره 104</a:t>
            </a:r>
            <a:endParaRPr lang="fa-IR" sz="1100" dirty="0">
              <a:solidFill>
                <a:schemeClr val="tx2"/>
              </a:solidFill>
              <a:latin typeface="Nabi" panose="02000500000000020002" pitchFamily="2" charset="0"/>
              <a:cs typeface="Nabi" panose="02000500000000020002" pitchFamily="2" charset="0"/>
            </a:endParaRPr>
          </a:p>
        </p:txBody>
      </p:sp>
      <p:sp>
        <p:nvSpPr>
          <p:cNvPr id="14" name="Content Placeholder 2">
            <a:extLst>
              <a:ext uri="{FF2B5EF4-FFF2-40B4-BE49-F238E27FC236}">
                <a16:creationId xmlns:a16="http://schemas.microsoft.com/office/drawing/2014/main" id="{76C52F3C-02E3-48FD-A93D-868ABE675EA6}"/>
              </a:ext>
            </a:extLst>
          </p:cNvPr>
          <p:cNvSpPr txBox="1">
            <a:spLocks/>
          </p:cNvSpPr>
          <p:nvPr/>
        </p:nvSpPr>
        <p:spPr>
          <a:xfrm>
            <a:off x="-11574" y="1234440"/>
            <a:ext cx="12192000" cy="4133458"/>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200" dirty="0">
                <a:solidFill>
                  <a:schemeClr val="tx1"/>
                </a:solidFill>
                <a:latin typeface="Nabi" panose="02000500000000020002" pitchFamily="2" charset="0"/>
                <a:cs typeface="2  Mitra_3 (MRT)" panose="00000700000000000000" pitchFamily="2" charset="-78"/>
              </a:rPr>
              <a:t>ای افراد باایمان! ( هنگامی که از پیغمبر تقاضای مهلت برای درک آیات قرآن می کنید ) نگویید: «راعنا» بلکه بگویید: «انظرنا». ( زیرا کلمه اول ، هم به معنی «ما را مهلت بده!» ، و هم به معنی «ما را تحمیق کن!» می باشد و دستاویزی برای دشمنان است. ) و ( آنچه به شما دستور داده می شود ) بشنوید! و برای کافران ( و استهزاکنندگان ) عذاب دردناکی است. </a:t>
            </a:r>
            <a:endParaRPr lang="fa-IR" sz="3600" dirty="0">
              <a:solidFill>
                <a:schemeClr val="tx1"/>
              </a:solidFill>
              <a:latin typeface="Nabi" panose="02000500000000020002" pitchFamily="2" charset="0"/>
              <a:cs typeface="2  Mitra_3 (MRT)" panose="00000700000000000000" pitchFamily="2" charset="-78"/>
            </a:endParaRPr>
          </a:p>
        </p:txBody>
      </p:sp>
    </p:spTree>
    <p:extLst>
      <p:ext uri="{BB962C8B-B14F-4D97-AF65-F5344CB8AC3E}">
        <p14:creationId xmlns:p14="http://schemas.microsoft.com/office/powerpoint/2010/main" val="6777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fade">
                                      <p:cBhvr>
                                        <p:cTn id="19" dur="500"/>
                                        <p:tgtEl>
                                          <p:spTgt spid="9">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9">
                                            <p:txEl>
                                              <p:pRg st="0" end="0"/>
                                            </p:txEl>
                                          </p:spTgt>
                                        </p:tgtEl>
                                      </p:cBhvr>
                                    </p:animEffect>
                                    <p:anim calcmode="lin" valueType="num">
                                      <p:cBhvr>
                                        <p:cTn id="31"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9">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9">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9">
                                            <p:bg/>
                                          </p:spTgt>
                                        </p:tgtEl>
                                      </p:cBhvr>
                                    </p:animEffect>
                                    <p:anim calcmode="lin" valueType="num">
                                      <p:cBhvr>
                                        <p:cTn id="36" dur="1000"/>
                                        <p:tgtEl>
                                          <p:spTgt spid="9">
                                            <p:bg/>
                                          </p:spTgt>
                                        </p:tgtEl>
                                        <p:attrNameLst>
                                          <p:attrName>ppt_x</p:attrName>
                                        </p:attrNameLst>
                                      </p:cBhvr>
                                      <p:tavLst>
                                        <p:tav tm="0">
                                          <p:val>
                                            <p:strVal val="ppt_x"/>
                                          </p:val>
                                        </p:tav>
                                        <p:tav tm="100000">
                                          <p:val>
                                            <p:strVal val="ppt_x"/>
                                          </p:val>
                                        </p:tav>
                                      </p:tavLst>
                                    </p:anim>
                                    <p:anim calcmode="lin" valueType="num">
                                      <p:cBhvr>
                                        <p:cTn id="37" dur="1000"/>
                                        <p:tgtEl>
                                          <p:spTgt spid="9">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9">
                                            <p:bg/>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1" nodeType="clickEffect">
                                  <p:stCondLst>
                                    <p:cond delay="0"/>
                                  </p:stCondLst>
                                  <p:iterate type="lt">
                                    <p:tmPct val="0"/>
                                  </p:iterate>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bg/>
                                          </p:spTgt>
                                        </p:tgtEl>
                                        <p:attrNameLst>
                                          <p:attrName>style.visibility</p:attrName>
                                        </p:attrNameLst>
                                      </p:cBhvr>
                                      <p:to>
                                        <p:strVal val="visible"/>
                                      </p:to>
                                    </p:set>
                                    <p:animEffect transition="in" filter="fade">
                                      <p:cBhvr>
                                        <p:cTn id="50" dur="500"/>
                                        <p:tgtEl>
                                          <p:spTgt spid="14">
                                            <p:bg/>
                                          </p:spTgt>
                                        </p:tgtEl>
                                      </p:cBhvr>
                                    </p:animEffect>
                                  </p:childTnLst>
                                </p:cTn>
                              </p:par>
                              <p:par>
                                <p:cTn id="51" presetID="10" presetClass="exit" presetSubtype="0" fill="hold" grpId="0" nodeType="withEffect">
                                  <p:stCondLst>
                                    <p:cond delay="0"/>
                                  </p:stCondLst>
                                  <p:iterate type="lt">
                                    <p:tmPct val="0"/>
                                  </p:iterate>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14">
                                            <p:txEl>
                                              <p:pRg st="0" end="0"/>
                                            </p:txEl>
                                          </p:spTgt>
                                        </p:tgtEl>
                                      </p:cBhvr>
                                    </p:animEffect>
                                    <p:anim calcmode="lin" valueType="num">
                                      <p:cBhvr>
                                        <p:cTn id="62" dur="1000"/>
                                        <p:tgtEl>
                                          <p:spTgt spid="14">
                                            <p:txEl>
                                              <p:pRg st="0" end="0"/>
                                            </p:txEl>
                                          </p:spTgt>
                                        </p:tgtEl>
                                        <p:attrNameLst>
                                          <p:attrName>ppt_x</p:attrName>
                                        </p:attrNameLst>
                                      </p:cBhvr>
                                      <p:tavLst>
                                        <p:tav tm="0">
                                          <p:val>
                                            <p:strVal val="ppt_x"/>
                                          </p:val>
                                        </p:tav>
                                        <p:tav tm="100000">
                                          <p:val>
                                            <p:strVal val="ppt_x"/>
                                          </p:val>
                                        </p:tav>
                                      </p:tavLst>
                                    </p:anim>
                                    <p:anim calcmode="lin" valueType="num">
                                      <p:cBhvr>
                                        <p:cTn id="63" dur="1000"/>
                                        <p:tgtEl>
                                          <p:spTgt spid="14">
                                            <p:txEl>
                                              <p:pRg st="0" end="0"/>
                                            </p:txEl>
                                          </p:spTgt>
                                        </p:tgtEl>
                                        <p:attrNameLst>
                                          <p:attrName>ppt_y</p:attrName>
                                        </p:attrNameLst>
                                      </p:cBhvr>
                                      <p:tavLst>
                                        <p:tav tm="0">
                                          <p:val>
                                            <p:strVal val="ppt_y"/>
                                          </p:val>
                                        </p:tav>
                                        <p:tav tm="100000">
                                          <p:val>
                                            <p:strVal val="ppt_y+.1"/>
                                          </p:val>
                                        </p:tav>
                                      </p:tavLst>
                                    </p:anim>
                                    <p:set>
                                      <p:cBhvr>
                                        <p:cTn id="64" dur="1" fill="hold">
                                          <p:stCondLst>
                                            <p:cond delay="999"/>
                                          </p:stCondLst>
                                        </p:cTn>
                                        <p:tgtEl>
                                          <p:spTgt spid="14">
                                            <p:txEl>
                                              <p:pRg st="0" end="0"/>
                                            </p:txEl>
                                          </p:spTgt>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4">
                                            <p:bg/>
                                          </p:spTgt>
                                        </p:tgtEl>
                                      </p:cBhvr>
                                    </p:animEffect>
                                    <p:anim calcmode="lin" valueType="num">
                                      <p:cBhvr>
                                        <p:cTn id="67" dur="1000"/>
                                        <p:tgtEl>
                                          <p:spTgt spid="14">
                                            <p:bg/>
                                          </p:spTgt>
                                        </p:tgtEl>
                                        <p:attrNameLst>
                                          <p:attrName>ppt_x</p:attrName>
                                        </p:attrNameLst>
                                      </p:cBhvr>
                                      <p:tavLst>
                                        <p:tav tm="0">
                                          <p:val>
                                            <p:strVal val="ppt_x"/>
                                          </p:val>
                                        </p:tav>
                                        <p:tav tm="100000">
                                          <p:val>
                                            <p:strVal val="ppt_x"/>
                                          </p:val>
                                        </p:tav>
                                      </p:tavLst>
                                    </p:anim>
                                    <p:anim calcmode="lin" valueType="num">
                                      <p:cBhvr>
                                        <p:cTn id="68" dur="1000"/>
                                        <p:tgtEl>
                                          <p:spTgt spid="14">
                                            <p:bg/>
                                          </p:spTgt>
                                        </p:tgtEl>
                                        <p:attrNameLst>
                                          <p:attrName>ppt_y</p:attrName>
                                        </p:attrNameLst>
                                      </p:cBhvr>
                                      <p:tavLst>
                                        <p:tav tm="0">
                                          <p:val>
                                            <p:strVal val="ppt_y"/>
                                          </p:val>
                                        </p:tav>
                                        <p:tav tm="100000">
                                          <p:val>
                                            <p:strVal val="ppt_y+.1"/>
                                          </p:val>
                                        </p:tav>
                                      </p:tavLst>
                                    </p:anim>
                                    <p:set>
                                      <p:cBhvr>
                                        <p:cTn id="69" dur="1" fill="hold">
                                          <p:stCondLst>
                                            <p:cond delay="999"/>
                                          </p:stCondLst>
                                        </p:cTn>
                                        <p:tgtEl>
                                          <p:spTgt spid="1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8" grpId="1" animBg="1"/>
      <p:bldP spid="9" grpId="0" uiExpand="1" build="p" animBg="1"/>
      <p:bldP spid="9" grpId="1" uiExpand="1" build="p" animBg="1"/>
      <p:bldP spid="13" grpId="0" uiExpand="1" animBg="1"/>
      <p:bldP spid="13" grpId="1" animBg="1"/>
      <p:bldP spid="14" grpId="0" uiExpand="1" build="p" animBg="1"/>
      <p:bldP spid="14" grpId="1"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A8222-5C75-44DC-B783-AC3796C00994}"/>
              </a:ext>
            </a:extLst>
          </p:cNvPr>
          <p:cNvPicPr>
            <a:picLocks noChangeAspect="1"/>
          </p:cNvPicPr>
          <p:nvPr/>
        </p:nvPicPr>
        <p:blipFill rotWithShape="1">
          <a:blip r:embed="rId2"/>
          <a:srcRect l="23539" t="19252" r="24191" b="26878"/>
          <a:stretch/>
        </p:blipFill>
        <p:spPr>
          <a:xfrm>
            <a:off x="103762" y="252919"/>
            <a:ext cx="5933873" cy="6121941"/>
          </a:xfrm>
          <a:prstGeom prst="rect">
            <a:avLst/>
          </a:prstGeom>
        </p:spPr>
      </p:pic>
      <p:pic>
        <p:nvPicPr>
          <p:cNvPr id="4" name="Picture 3">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1">
                <a:shade val="45000"/>
                <a:satMod val="135000"/>
              </a:schemeClr>
              <a:prstClr val="white"/>
            </a:duotone>
          </a:blip>
          <a:stretch>
            <a:fillRect/>
          </a:stretch>
        </p:blipFill>
        <p:spPr>
          <a:xfrm>
            <a:off x="5389124" y="2351741"/>
            <a:ext cx="5177884" cy="2421296"/>
          </a:xfrm>
          <a:prstGeom prst="rect">
            <a:avLst/>
          </a:prstGeom>
        </p:spPr>
      </p:pic>
    </p:spTree>
    <p:extLst>
      <p:ext uri="{BB962C8B-B14F-4D97-AF65-F5344CB8AC3E}">
        <p14:creationId xmlns:p14="http://schemas.microsoft.com/office/powerpoint/2010/main" val="147893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373904"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p:cNvSpPr/>
          <p:nvPr/>
        </p:nvSpPr>
        <p:spPr>
          <a:xfrm>
            <a:off x="10855309"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p:cNvSpPr/>
          <p:nvPr/>
        </p:nvSpPr>
        <p:spPr>
          <a:xfrm>
            <a:off x="10336700" y="5476243"/>
            <a:ext cx="437674" cy="43767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255182" y="2013153"/>
            <a:ext cx="11639144" cy="2031325"/>
          </a:xfrm>
          <a:prstGeom prst="rect">
            <a:avLst/>
          </a:prstGeom>
          <a:noFill/>
        </p:spPr>
        <p:txBody>
          <a:bodyPr wrap="square" rtlCol="0">
            <a:spAutoFit/>
          </a:bodyPr>
          <a:lstStyle/>
          <a:p>
            <a:pPr algn="ctr" rtl="1">
              <a:lnSpc>
                <a:spcPct val="200000"/>
              </a:lnSpc>
            </a:pPr>
            <a:r>
              <a:rPr lang="fa-IR" sz="7200" b="1" dirty="0">
                <a:cs typeface="EntezareZohoor B4" panose="00000700000000000000" pitchFamily="2" charset="-78"/>
              </a:rPr>
              <a:t>الگوی وحدت از منظر قرآن کریم :</a:t>
            </a:r>
          </a:p>
        </p:txBody>
      </p:sp>
      <p:sp>
        <p:nvSpPr>
          <p:cNvPr id="22" name="Rectangle 21"/>
          <p:cNvSpPr/>
          <p:nvPr/>
        </p:nvSpPr>
        <p:spPr>
          <a:xfrm>
            <a:off x="11373904" y="6017675"/>
            <a:ext cx="437674" cy="43767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E8E1B6-DA6C-454E-9AF2-39AA92CA9335}"/>
              </a:ext>
            </a:extLst>
          </p:cNvPr>
          <p:cNvPicPr>
            <a:picLocks noChangeAspect="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255182" y="5393115"/>
            <a:ext cx="886046" cy="1211104"/>
          </a:xfrm>
          <a:prstGeom prst="rect">
            <a:avLst/>
          </a:prstGeom>
        </p:spPr>
      </p:pic>
    </p:spTree>
    <p:extLst>
      <p:ext uri="{BB962C8B-B14F-4D97-AF65-F5344CB8AC3E}">
        <p14:creationId xmlns:p14="http://schemas.microsoft.com/office/powerpoint/2010/main" val="16403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xit" presetSubtype="0" accel="100000" fill="hold" grpId="1" nodeType="clickEffect">
                                  <p:stCondLst>
                                    <p:cond delay="0"/>
                                  </p:stCondLst>
                                  <p:childTnLst>
                                    <p:anim calcmode="lin" valueType="num">
                                      <p:cBhvr>
                                        <p:cTn id="32" dur="1000"/>
                                        <p:tgtEl>
                                          <p:spTgt spid="2"/>
                                        </p:tgtEl>
                                        <p:attrNameLst>
                                          <p:attrName>ppt_w</p:attrName>
                                        </p:attrNameLst>
                                      </p:cBhvr>
                                      <p:tavLst>
                                        <p:tav tm="0">
                                          <p:val>
                                            <p:strVal val="ppt_w"/>
                                          </p:val>
                                        </p:tav>
                                        <p:tav tm="100000">
                                          <p:val>
                                            <p:strVal val="ppt_w+.3"/>
                                          </p:val>
                                        </p:tav>
                                      </p:tavLst>
                                    </p:anim>
                                    <p:anim calcmode="lin" valueType="num">
                                      <p:cBhvr>
                                        <p:cTn id="33" dur="1000"/>
                                        <p:tgtEl>
                                          <p:spTgt spid="2"/>
                                        </p:tgtEl>
                                        <p:attrNameLst>
                                          <p:attrName>ppt_h</p:attrName>
                                        </p:attrNameLst>
                                      </p:cBhvr>
                                      <p:tavLst>
                                        <p:tav tm="0">
                                          <p:val>
                                            <p:strVal val="ppt_h"/>
                                          </p:val>
                                        </p:tav>
                                        <p:tav tm="100000">
                                          <p:val>
                                            <p:strVal val="ppt_h"/>
                                          </p:val>
                                        </p:tav>
                                      </p:tavLst>
                                    </p:anim>
                                    <p:animEffect transition="out" filter="fade">
                                      <p:cBhvr>
                                        <p:cTn id="34" dur="1000"/>
                                        <p:tgtEl>
                                          <p:spTgt spid="2"/>
                                        </p:tgtEl>
                                      </p:cBhvr>
                                    </p:animEffect>
                                    <p:set>
                                      <p:cBhvr>
                                        <p:cTn id="35" dur="1" fill="hold">
                                          <p:stCondLst>
                                            <p:cond delay="999"/>
                                          </p:stCondLst>
                                        </p:cTn>
                                        <p:tgtEl>
                                          <p:spTgt spid="2"/>
                                        </p:tgtEl>
                                        <p:attrNameLst>
                                          <p:attrName>style.visibility</p:attrName>
                                        </p:attrNameLst>
                                      </p:cBhvr>
                                      <p:to>
                                        <p:strVal val="hidden"/>
                                      </p:to>
                                    </p:set>
                                  </p:childTnLst>
                                </p:cTn>
                              </p:par>
                              <p:par>
                                <p:cTn id="36" presetID="50" presetClass="exit" presetSubtype="0" accel="100000" fill="hold" grpId="1" nodeType="withEffect">
                                  <p:stCondLst>
                                    <p:cond delay="0"/>
                                  </p:stCondLst>
                                  <p:childTnLst>
                                    <p:anim calcmode="lin" valueType="num">
                                      <p:cBhvr>
                                        <p:cTn id="37" dur="1000"/>
                                        <p:tgtEl>
                                          <p:spTgt spid="6"/>
                                        </p:tgtEl>
                                        <p:attrNameLst>
                                          <p:attrName>ppt_w</p:attrName>
                                        </p:attrNameLst>
                                      </p:cBhvr>
                                      <p:tavLst>
                                        <p:tav tm="0">
                                          <p:val>
                                            <p:strVal val="ppt_w"/>
                                          </p:val>
                                        </p:tav>
                                        <p:tav tm="100000">
                                          <p:val>
                                            <p:strVal val="ppt_w+.3"/>
                                          </p:val>
                                        </p:tav>
                                      </p:tavLst>
                                    </p:anim>
                                    <p:anim calcmode="lin" valueType="num">
                                      <p:cBhvr>
                                        <p:cTn id="38" dur="1000"/>
                                        <p:tgtEl>
                                          <p:spTgt spid="6"/>
                                        </p:tgtEl>
                                        <p:attrNameLst>
                                          <p:attrName>ppt_h</p:attrName>
                                        </p:attrNameLst>
                                      </p:cBhvr>
                                      <p:tavLst>
                                        <p:tav tm="0">
                                          <p:val>
                                            <p:strVal val="ppt_h"/>
                                          </p:val>
                                        </p:tav>
                                        <p:tav tm="100000">
                                          <p:val>
                                            <p:strVal val="ppt_h"/>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50" presetClass="exit" presetSubtype="0" accel="100000" fill="hold" grpId="1" nodeType="withEffect">
                                  <p:stCondLst>
                                    <p:cond delay="0"/>
                                  </p:stCondLst>
                                  <p:childTnLst>
                                    <p:anim calcmode="lin" valueType="num">
                                      <p:cBhvr>
                                        <p:cTn id="42" dur="1000"/>
                                        <p:tgtEl>
                                          <p:spTgt spid="7"/>
                                        </p:tgtEl>
                                        <p:attrNameLst>
                                          <p:attrName>ppt_w</p:attrName>
                                        </p:attrNameLst>
                                      </p:cBhvr>
                                      <p:tavLst>
                                        <p:tav tm="0">
                                          <p:val>
                                            <p:strVal val="ppt_w"/>
                                          </p:val>
                                        </p:tav>
                                        <p:tav tm="100000">
                                          <p:val>
                                            <p:strVal val="ppt_w+.3"/>
                                          </p:val>
                                        </p:tav>
                                      </p:tavLst>
                                    </p:anim>
                                    <p:anim calcmode="lin" valueType="num">
                                      <p:cBhvr>
                                        <p:cTn id="43" dur="1000"/>
                                        <p:tgtEl>
                                          <p:spTgt spid="7"/>
                                        </p:tgtEl>
                                        <p:attrNameLst>
                                          <p:attrName>ppt_h</p:attrName>
                                        </p:attrNameLst>
                                      </p:cBhvr>
                                      <p:tavLst>
                                        <p:tav tm="0">
                                          <p:val>
                                            <p:strVal val="ppt_h"/>
                                          </p:val>
                                        </p:tav>
                                        <p:tav tm="100000">
                                          <p:val>
                                            <p:strVal val="ppt_h"/>
                                          </p:val>
                                        </p:tav>
                                      </p:tavLst>
                                    </p:anim>
                                    <p:animEffect transition="out" filter="fad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par>
                                <p:cTn id="46" presetID="50" presetClass="exit" presetSubtype="0" accel="100000" fill="hold" grpId="1" nodeType="withEffect">
                                  <p:stCondLst>
                                    <p:cond delay="0"/>
                                  </p:stCondLst>
                                  <p:childTnLst>
                                    <p:anim calcmode="lin" valueType="num">
                                      <p:cBhvr>
                                        <p:cTn id="47" dur="1000"/>
                                        <p:tgtEl>
                                          <p:spTgt spid="22"/>
                                        </p:tgtEl>
                                        <p:attrNameLst>
                                          <p:attrName>ppt_w</p:attrName>
                                        </p:attrNameLst>
                                      </p:cBhvr>
                                      <p:tavLst>
                                        <p:tav tm="0">
                                          <p:val>
                                            <p:strVal val="ppt_w"/>
                                          </p:val>
                                        </p:tav>
                                        <p:tav tm="100000">
                                          <p:val>
                                            <p:strVal val="ppt_w+.3"/>
                                          </p:val>
                                        </p:tav>
                                      </p:tavLst>
                                    </p:anim>
                                    <p:anim calcmode="lin" valueType="num">
                                      <p:cBhvr>
                                        <p:cTn id="48" dur="1000"/>
                                        <p:tgtEl>
                                          <p:spTgt spid="22"/>
                                        </p:tgtEl>
                                        <p:attrNameLst>
                                          <p:attrName>ppt_h</p:attrName>
                                        </p:attrNameLst>
                                      </p:cBhvr>
                                      <p:tavLst>
                                        <p:tav tm="0">
                                          <p:val>
                                            <p:strVal val="ppt_h"/>
                                          </p:val>
                                        </p:tav>
                                        <p:tav tm="100000">
                                          <p:val>
                                            <p:strVal val="ppt_h"/>
                                          </p:val>
                                        </p:tav>
                                      </p:tavLst>
                                    </p:anim>
                                    <p:animEffect transition="out" filter="fade">
                                      <p:cBhvr>
                                        <p:cTn id="49" dur="1000"/>
                                        <p:tgtEl>
                                          <p:spTgt spid="22"/>
                                        </p:tgtEl>
                                      </p:cBhvr>
                                    </p:animEffect>
                                    <p:set>
                                      <p:cBhvr>
                                        <p:cTn id="50"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174039"/>
            <a:ext cx="1795489" cy="2454189"/>
          </a:xfrm>
          <a:prstGeom prst="rect">
            <a:avLst/>
          </a:prstGeom>
        </p:spPr>
      </p:pic>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362831" y="2628228"/>
            <a:ext cx="11237913" cy="1827212"/>
          </a:xfrm>
        </p:spPr>
        <p:txBody>
          <a:bodyPr>
            <a:noAutofit/>
          </a:bodyPr>
          <a:lstStyle/>
          <a:p>
            <a:pPr algn="ctr" rtl="1"/>
            <a:r>
              <a:rPr lang="fa-IR" sz="8800" dirty="0">
                <a:solidFill>
                  <a:schemeClr val="tx1"/>
                </a:solidFill>
                <a:cs typeface="EntezareZohoor C3" panose="00000700000000000000" pitchFamily="2" charset="-78"/>
              </a:rPr>
              <a:t>وحدت عامل </a:t>
            </a:r>
            <a:r>
              <a:rPr lang="fa-IR" sz="8800" dirty="0">
                <a:solidFill>
                  <a:srgbClr val="FF0000"/>
                </a:solidFill>
                <a:cs typeface="EntezareZohoor C3" panose="00000700000000000000" pitchFamily="2" charset="-78"/>
              </a:rPr>
              <a:t>عدم نزاع</a:t>
            </a:r>
            <a:r>
              <a:rPr lang="fa-IR" sz="8800" dirty="0">
                <a:solidFill>
                  <a:schemeClr val="tx1"/>
                </a:solidFill>
                <a:cs typeface="EntezareZohoor C3" panose="00000700000000000000" pitchFamily="2" charset="-78"/>
              </a:rPr>
              <a:t> و درگیری</a:t>
            </a:r>
          </a:p>
        </p:txBody>
      </p:sp>
    </p:spTree>
    <p:extLst>
      <p:ext uri="{BB962C8B-B14F-4D97-AF65-F5344CB8AC3E}">
        <p14:creationId xmlns:p14="http://schemas.microsoft.com/office/powerpoint/2010/main" val="25778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Strokes/>
                    </a14:imgEffect>
                  </a14:imgLayer>
                </a14:imgProps>
              </a:ext>
            </a:extLst>
          </a:blip>
          <a:srcRect t="13579" b="13579"/>
          <a:stretch/>
        </p:blipFill>
        <p:spPr>
          <a:xfrm>
            <a:off x="0" y="1"/>
            <a:ext cx="12192000" cy="6858000"/>
          </a:xfrm>
          <a:prstGeom prst="rect">
            <a:avLst/>
          </a:prstGeom>
        </p:spPr>
      </p:pic>
      <p:sp>
        <p:nvSpPr>
          <p:cNvPr id="2" name="Rectangle 1"/>
          <p:cNvSpPr/>
          <p:nvPr/>
        </p:nvSpPr>
        <p:spPr>
          <a:xfrm>
            <a:off x="0" y="1025012"/>
            <a:ext cx="12192000" cy="4807975"/>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600" dirty="0">
                <a:solidFill>
                  <a:schemeClr val="tx2"/>
                </a:solidFill>
                <a:latin typeface="Nabi" panose="02000500000000020002" pitchFamily="2" charset="0"/>
                <a:cs typeface="Nabi" panose="02000500000000020002" pitchFamily="2" charset="0"/>
              </a:rPr>
              <a:t>قُلْ يا أَهْلَ الْكِتابِ تَعالَوْا إِلى‏ كَلِمَةٍ سَواءٍ بَيْنَنا وَ بَيْنَكُمْ أَلاَّ نَعْبُدَ إِلاَّ اللَّهَ وَ لا نُشْرِكَ بِهِ شَيْئاً وَ لا يَتَّخِذَ بَعْضُنا بَعْضاً أَرْباباً مِنْ دُونِ اللَّهِ فَإِنْ تَوَلَّوْا فَقُولُوا اشْهَدُوا بِأَنَّا مُسْلِمُونَ </a:t>
            </a:r>
          </a:p>
          <a:p>
            <a:pPr algn="ctr" rtl="1">
              <a:lnSpc>
                <a:spcPct val="200000"/>
              </a:lnSpc>
              <a:tabLst>
                <a:tab pos="11661775" algn="l"/>
              </a:tabLst>
            </a:pPr>
            <a:r>
              <a:rPr lang="fa-IR" sz="2400" dirty="0">
                <a:solidFill>
                  <a:schemeClr val="tx2"/>
                </a:solidFill>
                <a:latin typeface="Nabi" panose="02000500000000020002" pitchFamily="2" charset="0"/>
                <a:cs typeface="Nabi" panose="02000500000000020002" pitchFamily="2" charset="0"/>
              </a:rPr>
              <a:t>آل عمران 64</a:t>
            </a:r>
            <a:endParaRPr lang="en-US" sz="500" dirty="0">
              <a:solidFill>
                <a:schemeClr val="tx2">
                  <a:lumMod val="90000"/>
                  <a:lumOff val="10000"/>
                </a:schemeClr>
              </a:solidFill>
              <a:latin typeface="Nabi" panose="02000500000000020002" pitchFamily="2" charset="0"/>
              <a:cs typeface="Nabi" panose="02000500000000020002" pitchFamily="2" charset="0"/>
            </a:endParaRP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1464054"/>
            <a:ext cx="12192000" cy="3929892"/>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بگو: «ای اهل کتاب! بیایید به سوی سخنی که میان ما و شما یکسان است که جز خداوند یگانه را نپرستیم و چیزی را همتای او قرار ندهیم و بعضی از ما ، بعضی دیگر را- غیر از خدای یگانه- به خدایی نپذیرد.» هر گاه ( از این دعوت ، ) سرباز زنند ، بگویید: «گواه باشید که ما مسلمانیم!» </a:t>
            </a: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297256" y="4485624"/>
            <a:ext cx="1723273" cy="2355479"/>
          </a:xfrm>
          <a:prstGeom prst="rect">
            <a:avLst/>
          </a:prstGeom>
        </p:spPr>
      </p:pic>
    </p:spTree>
    <p:extLst>
      <p:ext uri="{BB962C8B-B14F-4D97-AF65-F5344CB8AC3E}">
        <p14:creationId xmlns:p14="http://schemas.microsoft.com/office/powerpoint/2010/main" val="201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1"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3">
                                            <p:txEl>
                                              <p:pRg st="0" end="0"/>
                                            </p:txEl>
                                          </p:spTgt>
                                        </p:tgtEl>
                                      </p:cBhvr>
                                    </p:animEffect>
                                    <p:anim calcmode="lin" valueType="num">
                                      <p:cBhvr>
                                        <p:cTn id="3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0" end="0"/>
                                            </p:txEl>
                                          </p:spTgt>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3">
                                            <p:bg/>
                                          </p:spTgt>
                                        </p:tgtEl>
                                      </p:cBhvr>
                                    </p:animEffect>
                                    <p:anim calcmode="lin" valueType="num">
                                      <p:cBhvr>
                                        <p:cTn id="36" dur="1000"/>
                                        <p:tgtEl>
                                          <p:spTgt spid="3">
                                            <p:bg/>
                                          </p:spTgt>
                                        </p:tgtEl>
                                        <p:attrNameLst>
                                          <p:attrName>ppt_x</p:attrName>
                                        </p:attrNameLst>
                                      </p:cBhvr>
                                      <p:tavLst>
                                        <p:tav tm="0">
                                          <p:val>
                                            <p:strVal val="ppt_x"/>
                                          </p:val>
                                        </p:tav>
                                        <p:tav tm="100000">
                                          <p:val>
                                            <p:strVal val="ppt_x"/>
                                          </p:val>
                                        </p:tav>
                                      </p:tavLst>
                                    </p:anim>
                                    <p:anim calcmode="lin" valueType="num">
                                      <p:cBhvr>
                                        <p:cTn id="37" dur="1000"/>
                                        <p:tgtEl>
                                          <p:spTgt spid="3">
                                            <p:bg/>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animBg="1"/>
      <p:bldP spid="2" grpId="2" animBg="1"/>
      <p:bldP spid="3" grpId="0" uiExpand="1" build="p" animBg="1"/>
      <p:bldP spid="3" grpId="1"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55429" y="1469985"/>
            <a:ext cx="11237913" cy="3726235"/>
          </a:xfrm>
        </p:spPr>
        <p:txBody>
          <a:bodyPr>
            <a:noAutofit/>
          </a:bodyPr>
          <a:lstStyle/>
          <a:p>
            <a:pPr algn="ctr" rtl="1">
              <a:lnSpc>
                <a:spcPct val="150000"/>
              </a:lnSpc>
            </a:pPr>
            <a:r>
              <a:rPr lang="fa-IR" sz="6600" dirty="0">
                <a:solidFill>
                  <a:schemeClr val="accent4">
                    <a:lumMod val="75000"/>
                  </a:schemeClr>
                </a:solidFill>
                <a:cs typeface="2  Jadid" panose="00000700000000000000" pitchFamily="2" charset="-78"/>
              </a:rPr>
              <a:t>لزوم پرداختن به بحث های اعتقادی</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6361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Strokes/>
                    </a14:imgEffect>
                  </a14:imgLayer>
                </a14:imgProps>
              </a:ext>
            </a:extLst>
          </a:blip>
          <a:srcRect t="13579" b="13579"/>
          <a:stretch/>
        </p:blipFill>
        <p:spPr>
          <a:xfrm>
            <a:off x="0" y="1"/>
            <a:ext cx="12192000" cy="6858000"/>
          </a:xfrm>
          <a:prstGeom prst="rect">
            <a:avLst/>
          </a:prstGeom>
        </p:spPr>
      </p:pic>
      <p:sp>
        <p:nvSpPr>
          <p:cNvPr id="2" name="Rectangle 1"/>
          <p:cNvSpPr/>
          <p:nvPr/>
        </p:nvSpPr>
        <p:spPr>
          <a:xfrm>
            <a:off x="0" y="944605"/>
            <a:ext cx="12192000" cy="4968790"/>
          </a:xfrm>
          <a:prstGeom prst="rect">
            <a:avLst/>
          </a:prstGeom>
          <a:solidFill>
            <a:schemeClr val="accent3">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«يا أَهْلَ الْكِتابِ لِمَ تُحَاجُّونَ في‏ إِبْراهيمَ وَ ما أُنْزِلَتِ التَّوْراةُ وَ الْإِنْجيلُ إِلاَّ مِنْ بَعْدِهِ أَ فَلا تَعْقِلُونَ »</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«ها أَنْتُمْ هؤُلاءِ حاجَجْتُمْ فيما لَكُمْ بِهِ عِلْمٌ فَلِمَ تُحَاجُّونَ فيما لَيْسَ لَكُمْ بِهِ عِلْمٌ وَ اللَّهُ يَعْلَمُ وَ أَنْتُمْ لا تَعْلَمُونَ »</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«ما كانَ إِبْراهيمُ يَهُودِيًّا وَ لا نَصْرانِيًّا وَ لكِنْ كانَ حَنيفاً مُسْلِماً وَ ما كانَ مِنَ الْمُشْرِكينَ »</a:t>
            </a:r>
          </a:p>
          <a:p>
            <a:pPr algn="ctr" rtl="1">
              <a:lnSpc>
                <a:spcPct val="200000"/>
              </a:lnSpc>
              <a:tabLst>
                <a:tab pos="11661775" algn="l"/>
              </a:tabLst>
            </a:pPr>
            <a:r>
              <a:rPr lang="fa-IR" sz="2800" dirty="0">
                <a:solidFill>
                  <a:schemeClr val="tx2"/>
                </a:solidFill>
                <a:latin typeface="Nabi" panose="02000500000000020002" pitchFamily="2" charset="0"/>
                <a:cs typeface="Nabi" panose="02000500000000020002" pitchFamily="2" charset="0"/>
              </a:rPr>
              <a:t>«إِنَّ أَوْلَى النَّاسِ بِإِبْراهيمَ لَلَّذينَ اتَّبَعُوهُ وَ هذَا النَّبِيُّ وَ الَّذينَ آمَنُوا وَ اللَّهُ وَلِيُّ الْمُؤْمِنينَ »</a:t>
            </a:r>
          </a:p>
          <a:p>
            <a:pPr algn="ctr" rtl="1">
              <a:lnSpc>
                <a:spcPct val="200000"/>
              </a:lnSpc>
              <a:tabLst>
                <a:tab pos="11661775" algn="l"/>
              </a:tabLst>
            </a:pPr>
            <a:r>
              <a:rPr lang="fa-IR" sz="2000" dirty="0">
                <a:solidFill>
                  <a:schemeClr val="tx2"/>
                </a:solidFill>
                <a:latin typeface="Nabi" panose="02000500000000020002" pitchFamily="2" charset="0"/>
                <a:cs typeface="Nabi" panose="02000500000000020002" pitchFamily="2" charset="0"/>
              </a:rPr>
              <a:t>آل عمران 65 الی 68</a:t>
            </a: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0" y="1838226"/>
            <a:ext cx="12192000" cy="3181547"/>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65: ای اهل کتاب! چرا درباره ابراهیم ، گفتگو و نزاع می کنید ( و هر کدام ، او را پیرو آیین خودتان معرفی می نمایید ) ؟! در حالی که تورات و انجیل ، بعد از او نازل شده است! آیا اندیشه نمی کنید؟!</a:t>
            </a: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Effect>
                      <a14:sharpenSoften amount="12000"/>
                    </a14:imgEffect>
                    <a14:imgEffect>
                      <a14:brightnessContrast bright="70000" contrast="-43000"/>
                    </a14:imgEffect>
                  </a14:imgLayer>
                </a14:imgProps>
              </a:ext>
            </a:extLst>
          </a:blip>
          <a:srcRect l="33072" t="21641" r="31384" b="29825"/>
          <a:stretch/>
        </p:blipFill>
        <p:spPr>
          <a:xfrm>
            <a:off x="10901347" y="-63526"/>
            <a:ext cx="1148086" cy="1569277"/>
          </a:xfrm>
          <a:prstGeom prst="rect">
            <a:avLst/>
          </a:prstGeom>
        </p:spPr>
      </p:pic>
      <p:sp>
        <p:nvSpPr>
          <p:cNvPr id="34" name="Content Placeholder 2">
            <a:extLst>
              <a:ext uri="{FF2B5EF4-FFF2-40B4-BE49-F238E27FC236}">
                <a16:creationId xmlns:a16="http://schemas.microsoft.com/office/drawing/2014/main" id="{896F2923-E92E-46C9-92F7-CB038200CF32}"/>
              </a:ext>
            </a:extLst>
          </p:cNvPr>
          <p:cNvSpPr txBox="1">
            <a:spLocks/>
          </p:cNvSpPr>
          <p:nvPr/>
        </p:nvSpPr>
        <p:spPr>
          <a:xfrm>
            <a:off x="0" y="1838225"/>
            <a:ext cx="12192000" cy="3181547"/>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66: شما کسانی هستید که درباره آنچه نسبت به آن آگاه بودید ، گفتگو و ستیز کردید چرا درباره آنچه آگاه نیستید ، گفتگو می کنید؟! و خدا می داند ، و شما نمی دانید.</a:t>
            </a:r>
          </a:p>
        </p:txBody>
      </p:sp>
      <p:sp>
        <p:nvSpPr>
          <p:cNvPr id="35" name="Content Placeholder 2">
            <a:extLst>
              <a:ext uri="{FF2B5EF4-FFF2-40B4-BE49-F238E27FC236}">
                <a16:creationId xmlns:a16="http://schemas.microsoft.com/office/drawing/2014/main" id="{4CD8CF26-94ED-4C02-A9ED-1C44A95CF74E}"/>
              </a:ext>
            </a:extLst>
          </p:cNvPr>
          <p:cNvSpPr txBox="1">
            <a:spLocks/>
          </p:cNvSpPr>
          <p:nvPr/>
        </p:nvSpPr>
        <p:spPr>
          <a:xfrm>
            <a:off x="0" y="2334957"/>
            <a:ext cx="12192000" cy="2188081"/>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67: ابراهیم نه یهودی بود و نه نصرانی بلکه موحّدی خالص و مسلمان بود و هرگز از مشرکان نبود.</a:t>
            </a:r>
          </a:p>
        </p:txBody>
      </p:sp>
      <p:sp>
        <p:nvSpPr>
          <p:cNvPr id="36" name="Content Placeholder 2">
            <a:extLst>
              <a:ext uri="{FF2B5EF4-FFF2-40B4-BE49-F238E27FC236}">
                <a16:creationId xmlns:a16="http://schemas.microsoft.com/office/drawing/2014/main" id="{1FA46AEF-8D69-4050-BC84-3747BE4553DC}"/>
              </a:ext>
            </a:extLst>
          </p:cNvPr>
          <p:cNvSpPr txBox="1">
            <a:spLocks/>
          </p:cNvSpPr>
          <p:nvPr/>
        </p:nvSpPr>
        <p:spPr>
          <a:xfrm>
            <a:off x="0" y="1614287"/>
            <a:ext cx="12192000" cy="3629419"/>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sz="3600" dirty="0">
                <a:solidFill>
                  <a:schemeClr val="tx1">
                    <a:lumMod val="95000"/>
                    <a:lumOff val="5000"/>
                  </a:schemeClr>
                </a:solidFill>
                <a:latin typeface="Nabi" panose="02000500000000020002" pitchFamily="2" charset="0"/>
                <a:cs typeface="2  Mitra_3 (MRT)" panose="00000700000000000000" pitchFamily="2" charset="-78"/>
              </a:rPr>
              <a:t>68: سزاوارترین مردم به ابراهیم ، آنها هستند که از او پیروی کردند ، و ( در زمان و عصر او ، به مکتب او وفادار بودند همچنین ) این پیامبر و کسانی که ( به او ) ایمان آورده اند ( از همه سزاوارترند ) و خداوند ، ولیّ و سرپرست مؤمنان است. </a:t>
            </a:r>
          </a:p>
        </p:txBody>
      </p:sp>
    </p:spTree>
    <p:extLst>
      <p:ext uri="{BB962C8B-B14F-4D97-AF65-F5344CB8AC3E}">
        <p14:creationId xmlns:p14="http://schemas.microsoft.com/office/powerpoint/2010/main" val="1153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bg/>
                                          </p:spTgt>
                                        </p:tgtEl>
                                      </p:cBhvr>
                                    </p:animEffect>
                                    <p:set>
                                      <p:cBhvr>
                                        <p:cTn id="34" dur="1" fill="hold">
                                          <p:stCondLst>
                                            <p:cond delay="499"/>
                                          </p:stCondLst>
                                        </p:cTn>
                                        <p:tgtEl>
                                          <p:spTgt spid="3">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bg/>
                                          </p:spTgt>
                                        </p:tgtEl>
                                        <p:attrNameLst>
                                          <p:attrName>style.visibility</p:attrName>
                                        </p:attrNameLst>
                                      </p:cBhvr>
                                      <p:to>
                                        <p:strVal val="visible"/>
                                      </p:to>
                                    </p:set>
                                    <p:animEffect transition="in" filter="fade">
                                      <p:cBhvr>
                                        <p:cTn id="39" dur="500"/>
                                        <p:tgtEl>
                                          <p:spTgt spid="34">
                                            <p:bg/>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animEffect transition="in" filter="fade">
                                      <p:cBhvr>
                                        <p:cTn id="43" dur="500"/>
                                        <p:tgtEl>
                                          <p:spTgt spid="3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4">
                                            <p:txEl>
                                              <p:pRg st="0" end="0"/>
                                            </p:txEl>
                                          </p:spTgt>
                                        </p:tgtEl>
                                      </p:cBhvr>
                                    </p:animEffect>
                                    <p:set>
                                      <p:cBhvr>
                                        <p:cTn id="48" dur="1" fill="hold">
                                          <p:stCondLst>
                                            <p:cond delay="499"/>
                                          </p:stCondLst>
                                        </p:cTn>
                                        <p:tgtEl>
                                          <p:spTgt spid="34">
                                            <p:txEl>
                                              <p:pRg st="0" end="0"/>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4">
                                            <p:bg/>
                                          </p:spTgt>
                                        </p:tgtEl>
                                      </p:cBhvr>
                                    </p:animEffect>
                                    <p:set>
                                      <p:cBhvr>
                                        <p:cTn id="51" dur="1" fill="hold">
                                          <p:stCondLst>
                                            <p:cond delay="499"/>
                                          </p:stCondLst>
                                        </p:cTn>
                                        <p:tgtEl>
                                          <p:spTgt spid="34">
                                            <p:bg/>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bg/>
                                          </p:spTgt>
                                        </p:tgtEl>
                                        <p:attrNameLst>
                                          <p:attrName>style.visibility</p:attrName>
                                        </p:attrNameLst>
                                      </p:cBhvr>
                                      <p:to>
                                        <p:strVal val="visible"/>
                                      </p:to>
                                    </p:set>
                                    <p:animEffect transition="in" filter="fade">
                                      <p:cBhvr>
                                        <p:cTn id="56" dur="500"/>
                                        <p:tgtEl>
                                          <p:spTgt spid="35">
                                            <p:bg/>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5">
                                            <p:txEl>
                                              <p:pRg st="0" end="0"/>
                                            </p:txEl>
                                          </p:spTgt>
                                        </p:tgtEl>
                                        <p:attrNameLst>
                                          <p:attrName>style.visibility</p:attrName>
                                        </p:attrNameLst>
                                      </p:cBhvr>
                                      <p:to>
                                        <p:strVal val="visible"/>
                                      </p:to>
                                    </p:set>
                                    <p:animEffect transition="in" filter="fade">
                                      <p:cBhvr>
                                        <p:cTn id="60" dur="500"/>
                                        <p:tgtEl>
                                          <p:spTgt spid="3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35">
                                            <p:txEl>
                                              <p:pRg st="0" end="0"/>
                                            </p:txEl>
                                          </p:spTgt>
                                        </p:tgtEl>
                                      </p:cBhvr>
                                    </p:animEffect>
                                    <p:set>
                                      <p:cBhvr>
                                        <p:cTn id="65" dur="1" fill="hold">
                                          <p:stCondLst>
                                            <p:cond delay="499"/>
                                          </p:stCondLst>
                                        </p:cTn>
                                        <p:tgtEl>
                                          <p:spTgt spid="35">
                                            <p:txEl>
                                              <p:pRg st="0" end="0"/>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5">
                                            <p:bg/>
                                          </p:spTgt>
                                        </p:tgtEl>
                                      </p:cBhvr>
                                    </p:animEffect>
                                    <p:set>
                                      <p:cBhvr>
                                        <p:cTn id="68" dur="1" fill="hold">
                                          <p:stCondLst>
                                            <p:cond delay="499"/>
                                          </p:stCondLst>
                                        </p:cTn>
                                        <p:tgtEl>
                                          <p:spTgt spid="35">
                                            <p:bg/>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6">
                                            <p:bg/>
                                          </p:spTgt>
                                        </p:tgtEl>
                                        <p:attrNameLst>
                                          <p:attrName>style.visibility</p:attrName>
                                        </p:attrNameLst>
                                      </p:cBhvr>
                                      <p:to>
                                        <p:strVal val="visible"/>
                                      </p:to>
                                    </p:set>
                                    <p:animEffect transition="in" filter="fade">
                                      <p:cBhvr>
                                        <p:cTn id="73" dur="500"/>
                                        <p:tgtEl>
                                          <p:spTgt spid="36">
                                            <p:bg/>
                                          </p:spTgt>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xEl>
                                              <p:pRg st="0" end="0"/>
                                            </p:txEl>
                                          </p:spTgt>
                                        </p:tgtEl>
                                        <p:attrNameLst>
                                          <p:attrName>style.visibility</p:attrName>
                                        </p:attrNameLst>
                                      </p:cBhvr>
                                      <p:to>
                                        <p:strVal val="visible"/>
                                      </p:to>
                                    </p:set>
                                    <p:animEffect transition="in" filter="fade">
                                      <p:cBhvr>
                                        <p:cTn id="77" dur="500"/>
                                        <p:tgtEl>
                                          <p:spTgt spid="3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6">
                                            <p:txEl>
                                              <p:pRg st="0" end="0"/>
                                            </p:txEl>
                                          </p:spTgt>
                                        </p:tgtEl>
                                      </p:cBhvr>
                                    </p:animEffect>
                                    <p:set>
                                      <p:cBhvr>
                                        <p:cTn id="82" dur="1" fill="hold">
                                          <p:stCondLst>
                                            <p:cond delay="499"/>
                                          </p:stCondLst>
                                        </p:cTn>
                                        <p:tgtEl>
                                          <p:spTgt spid="36">
                                            <p:txEl>
                                              <p:pRg st="0" end="0"/>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bg/>
                                          </p:spTgt>
                                        </p:tgtEl>
                                      </p:cBhvr>
                                    </p:animEffect>
                                    <p:set>
                                      <p:cBhvr>
                                        <p:cTn id="85" dur="1" fill="hold">
                                          <p:stCondLst>
                                            <p:cond delay="499"/>
                                          </p:stCondLst>
                                        </p:cTn>
                                        <p:tgtEl>
                                          <p:spTgt spid="3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P spid="34" grpId="0" uiExpand="1" build="p" animBg="1"/>
      <p:bldP spid="34" grpId="1" uiExpand="1" build="p" animBg="1"/>
      <p:bldP spid="35" grpId="0" uiExpand="1" build="p" animBg="1"/>
      <p:bldP spid="35" grpId="1" uiExpand="1" build="p" animBg="1"/>
      <p:bldP spid="36" grpId="0" uiExpand="1" build="p" animBg="1"/>
      <p:bldP spid="36" grpId="1"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55429" y="1469985"/>
            <a:ext cx="11237913" cy="3726235"/>
          </a:xfrm>
        </p:spPr>
        <p:txBody>
          <a:bodyPr>
            <a:noAutofit/>
          </a:bodyPr>
          <a:lstStyle/>
          <a:p>
            <a:pPr algn="ctr" rtl="1">
              <a:lnSpc>
                <a:spcPct val="150000"/>
              </a:lnSpc>
            </a:pPr>
            <a:r>
              <a:rPr lang="fa-IR" sz="8000" dirty="0">
                <a:solidFill>
                  <a:schemeClr val="bg2">
                    <a:lumMod val="75000"/>
                  </a:schemeClr>
                </a:solidFill>
                <a:cs typeface="EntezareZohoor 2 **" panose="00000700000000000000" pitchFamily="2" charset="-78"/>
              </a:rPr>
              <a:t>نباید</a:t>
            </a:r>
            <a:r>
              <a:rPr lang="fa-IR" sz="8000" dirty="0">
                <a:solidFill>
                  <a:schemeClr val="bg1"/>
                </a:solidFill>
                <a:cs typeface="EntezareZohoor 2 **" panose="00000700000000000000" pitchFamily="2" charset="-78"/>
              </a:rPr>
              <a:t> اجازه داد وحدت </a:t>
            </a:r>
            <a:r>
              <a:rPr lang="fa-IR" sz="8000" dirty="0">
                <a:solidFill>
                  <a:schemeClr val="bg2">
                    <a:lumMod val="75000"/>
                  </a:schemeClr>
                </a:solidFill>
                <a:cs typeface="EntezareZohoor 2 **" panose="00000700000000000000" pitchFamily="2" charset="-78"/>
              </a:rPr>
              <a:t>موجب اضلال </a:t>
            </a:r>
            <a:r>
              <a:rPr lang="fa-IR" sz="8000" dirty="0">
                <a:solidFill>
                  <a:schemeClr val="bg1"/>
                </a:solidFill>
                <a:cs typeface="EntezareZohoor 2 **" panose="00000700000000000000" pitchFamily="2" charset="-78"/>
              </a:rPr>
              <a:t>خودمان </a:t>
            </a:r>
            <a:r>
              <a:rPr lang="fa-IR" sz="8000" dirty="0">
                <a:solidFill>
                  <a:schemeClr val="bg2">
                    <a:lumMod val="75000"/>
                  </a:schemeClr>
                </a:solidFill>
                <a:cs typeface="EntezareZohoor 2 **" panose="00000700000000000000" pitchFamily="2" charset="-78"/>
              </a:rPr>
              <a:t>شود !</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9605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14E-1C55-44C6-AEF3-EE21618716F4}"/>
              </a:ext>
            </a:extLst>
          </p:cNvPr>
          <p:cNvPicPr>
            <a:picLocks noChangeAspect="1"/>
          </p:cNvPicPr>
          <p:nvPr/>
        </p:nvPicPr>
        <p:blipFill rotWithShape="1">
          <a:blip r:embed="rId3"/>
          <a:srcRect r="15008" b="64124"/>
          <a:stretch/>
        </p:blipFill>
        <p:spPr>
          <a:xfrm>
            <a:off x="0" y="0"/>
            <a:ext cx="12188142" cy="6858000"/>
          </a:xfrm>
          <a:prstGeom prst="rect">
            <a:avLst/>
          </a:prstGeom>
        </p:spPr>
      </p:pic>
      <p:sp>
        <p:nvSpPr>
          <p:cNvPr id="2" name="Rectangle 1"/>
          <p:cNvSpPr/>
          <p:nvPr/>
        </p:nvSpPr>
        <p:spPr>
          <a:xfrm>
            <a:off x="3858" y="962207"/>
            <a:ext cx="12192000" cy="4721125"/>
          </a:xfrm>
          <a:prstGeom prst="rect">
            <a:avLst/>
          </a:prstGeom>
          <a:solidFill>
            <a:schemeClr val="accent6">
              <a:lumMod val="20000"/>
              <a:lumOff val="80000"/>
            </a:schemeClr>
          </a:solidFill>
          <a:ln>
            <a:solidFill>
              <a:srgbClr val="40B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200000"/>
              </a:lnSpc>
              <a:tabLst>
                <a:tab pos="11661775" algn="l"/>
              </a:tabLst>
            </a:pPr>
            <a:r>
              <a:rPr lang="fa-IR" sz="3200" dirty="0">
                <a:solidFill>
                  <a:schemeClr val="tx2"/>
                </a:solidFill>
                <a:latin typeface="Nabi" panose="02000500000000020002" pitchFamily="2" charset="0"/>
                <a:cs typeface="Nabi" panose="02000500000000020002" pitchFamily="2" charset="0"/>
              </a:rPr>
              <a:t>«وَدَّتْ طائِفَةٌ مِنْ أَهْلِ الْكِتابِ لَوْ ي</a:t>
            </a:r>
            <a:r>
              <a:rPr lang="fa-IR" sz="3200" dirty="0">
                <a:solidFill>
                  <a:srgbClr val="FF0000"/>
                </a:solidFill>
                <a:latin typeface="Nabi" panose="02000500000000020002" pitchFamily="2" charset="0"/>
                <a:cs typeface="Nabi" panose="02000500000000020002" pitchFamily="2" charset="0"/>
              </a:rPr>
              <a:t>ُضِلُّونَكُمْ</a:t>
            </a:r>
            <a:r>
              <a:rPr lang="fa-IR" sz="3200" dirty="0">
                <a:solidFill>
                  <a:schemeClr val="tx2"/>
                </a:solidFill>
                <a:latin typeface="Nabi" panose="02000500000000020002" pitchFamily="2" charset="0"/>
                <a:cs typeface="Nabi" panose="02000500000000020002" pitchFamily="2" charset="0"/>
              </a:rPr>
              <a:t> وَ ما يُضِلُّونَ إِلاَّ أَنْفُسَهُمْ وَ ما يَشْعُرُونَ »</a:t>
            </a:r>
          </a:p>
          <a:p>
            <a:pPr algn="ctr" rtl="1">
              <a:lnSpc>
                <a:spcPct val="200000"/>
              </a:lnSpc>
              <a:tabLst>
                <a:tab pos="11661775" algn="l"/>
              </a:tabLst>
            </a:pPr>
            <a:r>
              <a:rPr lang="fa-IR" sz="3200" dirty="0">
                <a:solidFill>
                  <a:schemeClr val="tx2"/>
                </a:solidFill>
                <a:latin typeface="Nabi" panose="02000500000000020002" pitchFamily="2" charset="0"/>
                <a:cs typeface="Nabi" panose="02000500000000020002" pitchFamily="2" charset="0"/>
              </a:rPr>
              <a:t>«يا أَهْلَ الْكِتابِ </a:t>
            </a:r>
            <a:r>
              <a:rPr lang="fa-IR" sz="3200" dirty="0">
                <a:solidFill>
                  <a:srgbClr val="FF0000"/>
                </a:solidFill>
                <a:latin typeface="Nabi" panose="02000500000000020002" pitchFamily="2" charset="0"/>
                <a:cs typeface="Nabi" panose="02000500000000020002" pitchFamily="2" charset="0"/>
              </a:rPr>
              <a:t>لِمَ تَكْفُرُونَ بِآياتِ اللَّهِ </a:t>
            </a:r>
            <a:r>
              <a:rPr lang="fa-IR" sz="3200" dirty="0">
                <a:solidFill>
                  <a:schemeClr val="tx2"/>
                </a:solidFill>
                <a:latin typeface="Nabi" panose="02000500000000020002" pitchFamily="2" charset="0"/>
                <a:cs typeface="Nabi" panose="02000500000000020002" pitchFamily="2" charset="0"/>
              </a:rPr>
              <a:t>وَ أَنْتُمْ تَشْهَدُونَ »</a:t>
            </a:r>
          </a:p>
          <a:p>
            <a:pPr algn="ctr" rtl="1">
              <a:lnSpc>
                <a:spcPct val="200000"/>
              </a:lnSpc>
              <a:tabLst>
                <a:tab pos="11661775" algn="l"/>
              </a:tabLst>
            </a:pPr>
            <a:r>
              <a:rPr lang="fa-IR" sz="3200" dirty="0">
                <a:solidFill>
                  <a:schemeClr val="tx2"/>
                </a:solidFill>
                <a:latin typeface="Nabi" panose="02000500000000020002" pitchFamily="2" charset="0"/>
                <a:cs typeface="Nabi" panose="02000500000000020002" pitchFamily="2" charset="0"/>
              </a:rPr>
              <a:t>«</a:t>
            </a:r>
            <a:r>
              <a:rPr lang="fa-IR" sz="3200" dirty="0">
                <a:solidFill>
                  <a:srgbClr val="FF0000"/>
                </a:solidFill>
                <a:latin typeface="Nabi" panose="02000500000000020002" pitchFamily="2" charset="0"/>
                <a:cs typeface="Nabi" panose="02000500000000020002" pitchFamily="2" charset="0"/>
              </a:rPr>
              <a:t>يا أَهْلَ الْكِتابِ لِمَ تَلْبِسُونَ الْحَقَّ بِالْباطِلِ </a:t>
            </a:r>
            <a:r>
              <a:rPr lang="fa-IR" sz="3200" dirty="0">
                <a:solidFill>
                  <a:schemeClr val="tx2"/>
                </a:solidFill>
                <a:latin typeface="Nabi" panose="02000500000000020002" pitchFamily="2" charset="0"/>
                <a:cs typeface="Nabi" panose="02000500000000020002" pitchFamily="2" charset="0"/>
              </a:rPr>
              <a:t>وَ تَكْتُمُونَ الْحَقَّ وَ أَنْتُمْ تَعْلَمُونَ »</a:t>
            </a:r>
          </a:p>
          <a:p>
            <a:pPr algn="ctr" rtl="1">
              <a:lnSpc>
                <a:spcPct val="200000"/>
              </a:lnSpc>
              <a:tabLst>
                <a:tab pos="11661775" algn="l"/>
              </a:tabLst>
            </a:pPr>
            <a:r>
              <a:rPr lang="fa-IR" sz="2000" dirty="0">
                <a:solidFill>
                  <a:schemeClr val="tx2"/>
                </a:solidFill>
                <a:latin typeface="Nabi" panose="02000500000000020002" pitchFamily="2" charset="0"/>
                <a:cs typeface="Nabi" panose="02000500000000020002" pitchFamily="2" charset="0"/>
              </a:rPr>
              <a:t>آل عمران 69 الی 71</a:t>
            </a:r>
          </a:p>
        </p:txBody>
      </p:sp>
      <p:sp>
        <p:nvSpPr>
          <p:cNvPr id="3" name="Content Placeholder 2">
            <a:extLst>
              <a:ext uri="{FF2B5EF4-FFF2-40B4-BE49-F238E27FC236}">
                <a16:creationId xmlns:a16="http://schemas.microsoft.com/office/drawing/2014/main" id="{1998B78A-491D-4B72-B8BC-C61839A1C235}"/>
              </a:ext>
            </a:extLst>
          </p:cNvPr>
          <p:cNvSpPr txBox="1">
            <a:spLocks/>
          </p:cNvSpPr>
          <p:nvPr/>
        </p:nvSpPr>
        <p:spPr>
          <a:xfrm>
            <a:off x="3858" y="893533"/>
            <a:ext cx="12192000" cy="5002260"/>
          </a:xfrm>
          <a:prstGeom prst="roundRect">
            <a:avLst/>
          </a:prstGeom>
          <a:solidFill>
            <a:schemeClr val="bg1"/>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rtl="1">
              <a:lnSpc>
                <a:spcPct val="150000"/>
              </a:lnSpc>
              <a:buNone/>
            </a:pPr>
            <a:r>
              <a:rPr lang="fa-IR" dirty="0">
                <a:solidFill>
                  <a:schemeClr val="tx1">
                    <a:lumMod val="95000"/>
                    <a:lumOff val="5000"/>
                  </a:schemeClr>
                </a:solidFill>
                <a:latin typeface="Nabi" panose="02000500000000020002" pitchFamily="2" charset="0"/>
                <a:cs typeface="2  Mitra_3 (MRT)" panose="00000700000000000000" pitchFamily="2" charset="-78"/>
              </a:rPr>
              <a:t>جمعی از اهل کتاب ( از یهود ) ، دوست داشتند ( و آرزو می کردند ) شما را گمراه کنند ( امّا آنها باید بدانند که نمی توانند شما را گمراه سازند ، ) آنها گمراه نمی کنند مگر خودشان را ، و نمی فهمند!</a:t>
            </a:r>
          </a:p>
          <a:p>
            <a:pPr marL="0" indent="0" algn="just" rtl="1">
              <a:lnSpc>
                <a:spcPct val="150000"/>
              </a:lnSpc>
              <a:buNone/>
            </a:pPr>
            <a:r>
              <a:rPr lang="fa-IR" dirty="0">
                <a:solidFill>
                  <a:schemeClr val="tx1">
                    <a:lumMod val="95000"/>
                    <a:lumOff val="5000"/>
                  </a:schemeClr>
                </a:solidFill>
                <a:latin typeface="Nabi" panose="02000500000000020002" pitchFamily="2" charset="0"/>
                <a:cs typeface="2  Mitra_3 (MRT)" panose="00000700000000000000" pitchFamily="2" charset="-78"/>
              </a:rPr>
              <a:t>ای اهل کتاب! چرا به آیات خدا کافر می شوید ، در حالی که ( به درستی آن ) گواهی می دهید؟!</a:t>
            </a:r>
          </a:p>
          <a:p>
            <a:pPr marL="0" indent="0" algn="just" rtl="1">
              <a:lnSpc>
                <a:spcPct val="150000"/>
              </a:lnSpc>
              <a:buNone/>
            </a:pPr>
            <a:r>
              <a:rPr lang="fa-IR" dirty="0">
                <a:solidFill>
                  <a:schemeClr val="tx1">
                    <a:lumMod val="95000"/>
                    <a:lumOff val="5000"/>
                  </a:schemeClr>
                </a:solidFill>
                <a:latin typeface="Nabi" panose="02000500000000020002" pitchFamily="2" charset="0"/>
                <a:cs typeface="2  Mitra_3 (MRT)" panose="00000700000000000000" pitchFamily="2" charset="-78"/>
              </a:rPr>
              <a:t>ای اهل کتاب! چرا حق را با باطل ( میآمیزید و ) مشتبه می کنید ( تا دیگران نفهمند و گمراه شوند ) ، و حقیقت را پوشیده می دارید در حالی که می دانید؟!</a:t>
            </a:r>
          </a:p>
        </p:txBody>
      </p:sp>
      <p:pic>
        <p:nvPicPr>
          <p:cNvPr id="4" name="Picture 3">
            <a:extLst>
              <a:ext uri="{FF2B5EF4-FFF2-40B4-BE49-F238E27FC236}">
                <a16:creationId xmlns:a16="http://schemas.microsoft.com/office/drawing/2014/main" id="{D2641197-F8A3-42B7-A2E7-FFCDE2C00C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46478" y="5065987"/>
            <a:ext cx="1214175" cy="1659612"/>
          </a:xfrm>
          <a:prstGeom prst="rect">
            <a:avLst/>
          </a:prstGeom>
        </p:spPr>
      </p:pic>
    </p:spTree>
    <p:extLst>
      <p:ext uri="{BB962C8B-B14F-4D97-AF65-F5344CB8AC3E}">
        <p14:creationId xmlns:p14="http://schemas.microsoft.com/office/powerpoint/2010/main" val="265400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xit" presetSubtype="0" fill="hold" grpId="0" nodeType="withEffect">
                                  <p:stCondLst>
                                    <p:cond delay="0"/>
                                  </p:stCondLst>
                                  <p:iterate type="lt">
                                    <p:tmPct val="0"/>
                                  </p:iterate>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3">
                                            <p:txEl>
                                              <p:pRg st="0" end="0"/>
                                            </p:txEl>
                                          </p:spTgt>
                                        </p:tgtEl>
                                      </p:cBhvr>
                                    </p:animEffect>
                                    <p:anim calcmode="lin" valueType="num">
                                      <p:cBhvr>
                                        <p:cTn id="4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p:tgtEl>
                                          <p:spTgt spid="3">
                                            <p:txEl>
                                              <p:pRg st="0" end="0"/>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3">
                                            <p:txEl>
                                              <p:pRg st="1" end="1"/>
                                            </p:txEl>
                                          </p:spTgt>
                                        </p:tgtEl>
                                      </p:cBhvr>
                                    </p:animEffect>
                                    <p:anim calcmode="lin" valueType="num">
                                      <p:cBhvr>
                                        <p:cTn id="48"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9" dur="1000"/>
                                        <p:tgtEl>
                                          <p:spTgt spid="3">
                                            <p:txEl>
                                              <p:pRg st="1" end="1"/>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3">
                                            <p:txEl>
                                              <p:pRg st="2" end="2"/>
                                            </p:txEl>
                                          </p:spTgt>
                                        </p:tgtEl>
                                      </p:cBhvr>
                                    </p:animEffect>
                                    <p:anim calcmode="lin" valueType="num">
                                      <p:cBhvr>
                                        <p:cTn id="55"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56" dur="1000"/>
                                        <p:tgtEl>
                                          <p:spTgt spid="3">
                                            <p:txEl>
                                              <p:pRg st="2" end="2"/>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3">
                                            <p:bg/>
                                          </p:spTgt>
                                        </p:tgtEl>
                                      </p:cBhvr>
                                    </p:animEffect>
                                    <p:anim calcmode="lin" valueType="num">
                                      <p:cBhvr>
                                        <p:cTn id="62" dur="1000"/>
                                        <p:tgtEl>
                                          <p:spTgt spid="3">
                                            <p:bg/>
                                          </p:spTgt>
                                        </p:tgtEl>
                                        <p:attrNameLst>
                                          <p:attrName>ppt_x</p:attrName>
                                        </p:attrNameLst>
                                      </p:cBhvr>
                                      <p:tavLst>
                                        <p:tav tm="0">
                                          <p:val>
                                            <p:strVal val="ppt_x"/>
                                          </p:val>
                                        </p:tav>
                                        <p:tav tm="100000">
                                          <p:val>
                                            <p:strVal val="ppt_x"/>
                                          </p:val>
                                        </p:tav>
                                      </p:tavLst>
                                    </p:anim>
                                    <p:anim calcmode="lin" valueType="num">
                                      <p:cBhvr>
                                        <p:cTn id="63" dur="1000"/>
                                        <p:tgtEl>
                                          <p:spTgt spid="3">
                                            <p:bg/>
                                          </p:spTgt>
                                        </p:tgtEl>
                                        <p:attrNameLst>
                                          <p:attrName>ppt_y</p:attrName>
                                        </p:attrNameLst>
                                      </p:cBhvr>
                                      <p:tavLst>
                                        <p:tav tm="0">
                                          <p:val>
                                            <p:strVal val="ppt_y"/>
                                          </p:val>
                                        </p:tav>
                                        <p:tav tm="100000">
                                          <p:val>
                                            <p:strVal val="ppt_y+.1"/>
                                          </p:val>
                                        </p:tav>
                                      </p:tavLst>
                                    </p:anim>
                                    <p:set>
                                      <p:cBhvr>
                                        <p:cTn id="64"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0" uiExpand="1" build="p" animBg="1"/>
      <p:bldP spid="3"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E4D4-B676-4D50-BE88-6A03AB9CAE57}"/>
              </a:ext>
            </a:extLst>
          </p:cNvPr>
          <p:cNvSpPr>
            <a:spLocks noGrp="1"/>
          </p:cNvSpPr>
          <p:nvPr>
            <p:ph type="title" idx="4294967295"/>
          </p:nvPr>
        </p:nvSpPr>
        <p:spPr>
          <a:xfrm>
            <a:off x="455429" y="1469985"/>
            <a:ext cx="11237913" cy="3726235"/>
          </a:xfrm>
        </p:spPr>
        <p:txBody>
          <a:bodyPr>
            <a:noAutofit/>
          </a:bodyPr>
          <a:lstStyle/>
          <a:p>
            <a:pPr algn="ctr" rtl="1">
              <a:lnSpc>
                <a:spcPct val="150000"/>
              </a:lnSpc>
            </a:pPr>
            <a:r>
              <a:rPr lang="fa-IR" sz="9600" dirty="0">
                <a:solidFill>
                  <a:srgbClr val="4A363E"/>
                </a:solidFill>
                <a:cs typeface="EntezareZohoor 2 **" panose="00000700000000000000" pitchFamily="2" charset="-78"/>
              </a:rPr>
              <a:t>وحدت جهت جلوگیری از قدرت</a:t>
            </a:r>
          </a:p>
        </p:txBody>
      </p:sp>
      <p:pic>
        <p:nvPicPr>
          <p:cNvPr id="8" name="Picture 7">
            <a:extLst>
              <a:ext uri="{FF2B5EF4-FFF2-40B4-BE49-F238E27FC236}">
                <a16:creationId xmlns:a16="http://schemas.microsoft.com/office/drawing/2014/main" id="{9E2A121C-061E-4F0C-8DE9-9F6C7B66A468}"/>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10000" b="90000" l="10000" r="90000">
                        <a14:foregroundMark x1="39094" y1="35158" x2="39410" y2="37579"/>
                        <a14:foregroundMark x1="38778" y1="34421" x2="38356" y2="32211"/>
                        <a14:foregroundMark x1="38778" y1="32632" x2="38462" y2="31263"/>
                        <a14:foregroundMark x1="65121" y1="30211" x2="63646" y2="30526"/>
                        <a14:backgroundMark x1="42044" y1="67684" x2="46154" y2="68000"/>
                        <a14:backgroundMark x1="43203" y1="65684" x2="46048" y2="67368"/>
                      </a14:backgroundRemoval>
                    </a14:imgEffect>
                  </a14:imgLayer>
                </a14:imgProps>
              </a:ext>
            </a:extLst>
          </a:blip>
          <a:srcRect l="33072" t="21641" r="31384" b="29825"/>
          <a:stretch/>
        </p:blipFill>
        <p:spPr>
          <a:xfrm>
            <a:off x="362831" y="5402678"/>
            <a:ext cx="886046" cy="1211104"/>
          </a:xfrm>
          <a:prstGeom prst="rect">
            <a:avLst/>
          </a:prstGeom>
        </p:spPr>
      </p:pic>
    </p:spTree>
    <p:extLst>
      <p:ext uri="{BB962C8B-B14F-4D97-AF65-F5344CB8AC3E}">
        <p14:creationId xmlns:p14="http://schemas.microsoft.com/office/powerpoint/2010/main" val="303301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Fra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827</TotalTime>
  <Words>1497</Words>
  <Application>Microsoft Office PowerPoint</Application>
  <PresentationFormat>Widescreen</PresentationFormat>
  <Paragraphs>91</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Corbel</vt:lpstr>
      <vt:lpstr>EntezareZohoor 2 **</vt:lpstr>
      <vt:lpstr>Calibri</vt:lpstr>
      <vt:lpstr>Wingdings 2</vt:lpstr>
      <vt:lpstr>EntezareZohoor B4</vt:lpstr>
      <vt:lpstr>Nabi</vt:lpstr>
      <vt:lpstr>EntezareZohoor C3</vt:lpstr>
      <vt:lpstr>Arial</vt:lpstr>
      <vt:lpstr>2  Mitra_3 (MRT)</vt:lpstr>
      <vt:lpstr>2  Jadid</vt:lpstr>
      <vt:lpstr>Frame</vt:lpstr>
      <vt:lpstr>PowerPoint Presentation</vt:lpstr>
      <vt:lpstr>PowerPoint Presentation</vt:lpstr>
      <vt:lpstr>وحدت عامل عدم نزاع و درگیری</vt:lpstr>
      <vt:lpstr>PowerPoint Presentation</vt:lpstr>
      <vt:lpstr>لزوم پرداختن به بحث های اعتقادی</vt:lpstr>
      <vt:lpstr>PowerPoint Presentation</vt:lpstr>
      <vt:lpstr>نباید اجازه داد وحدت موجب اضلال خودمان شود !</vt:lpstr>
      <vt:lpstr>PowerPoint Presentation</vt:lpstr>
      <vt:lpstr>وحدت جهت جلوگیری از قدرت</vt:lpstr>
      <vt:lpstr>PowerPoint Presentation</vt:lpstr>
      <vt:lpstr>وحدت جهت هدایت    بحبل الله</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taheri</dc:creator>
  <cp:lastModifiedBy>alireza taheri</cp:lastModifiedBy>
  <cp:revision>94</cp:revision>
  <dcterms:created xsi:type="dcterms:W3CDTF">2017-05-07T07:45:32Z</dcterms:created>
  <dcterms:modified xsi:type="dcterms:W3CDTF">2017-12-03T12:12:02Z</dcterms:modified>
</cp:coreProperties>
</file>