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e9f282c6ced556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99" d="100"/>
          <a:sy n="199" d="100"/>
        </p:scale>
        <p:origin x="158" y="2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8AD5C8-4B0F-418D-89C6-727CA92A24B7}"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97A8B-80B6-409C-A45A-00A5B15583B0}" type="slidenum">
              <a:rPr lang="en-US" smtClean="0"/>
              <a:t>‹#›</a:t>
            </a:fld>
            <a:endParaRPr lang="en-US"/>
          </a:p>
        </p:txBody>
      </p:sp>
    </p:spTree>
    <p:extLst>
      <p:ext uri="{BB962C8B-B14F-4D97-AF65-F5344CB8AC3E}">
        <p14:creationId xmlns:p14="http://schemas.microsoft.com/office/powerpoint/2010/main" val="46181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97A8B-80B6-409C-A45A-00A5B15583B0}" type="slidenum">
              <a:rPr lang="en-US" smtClean="0"/>
              <a:t>3</a:t>
            </a:fld>
            <a:endParaRPr lang="en-US"/>
          </a:p>
        </p:txBody>
      </p:sp>
    </p:spTree>
    <p:extLst>
      <p:ext uri="{BB962C8B-B14F-4D97-AF65-F5344CB8AC3E}">
        <p14:creationId xmlns:p14="http://schemas.microsoft.com/office/powerpoint/2010/main" val="1200211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97A8B-80B6-409C-A45A-00A5B15583B0}" type="slidenum">
              <a:rPr lang="en-US" smtClean="0"/>
              <a:t>4</a:t>
            </a:fld>
            <a:endParaRPr lang="en-US"/>
          </a:p>
        </p:txBody>
      </p:sp>
    </p:spTree>
    <p:extLst>
      <p:ext uri="{BB962C8B-B14F-4D97-AF65-F5344CB8AC3E}">
        <p14:creationId xmlns:p14="http://schemas.microsoft.com/office/powerpoint/2010/main" val="4013520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97A8B-80B6-409C-A45A-00A5B15583B0}" type="slidenum">
              <a:rPr lang="en-US" smtClean="0"/>
              <a:t>5</a:t>
            </a:fld>
            <a:endParaRPr lang="en-US"/>
          </a:p>
        </p:txBody>
      </p:sp>
    </p:spTree>
    <p:extLst>
      <p:ext uri="{BB962C8B-B14F-4D97-AF65-F5344CB8AC3E}">
        <p14:creationId xmlns:p14="http://schemas.microsoft.com/office/powerpoint/2010/main" val="3331406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97A8B-80B6-409C-A45A-00A5B15583B0}" type="slidenum">
              <a:rPr lang="en-US" smtClean="0"/>
              <a:t>6</a:t>
            </a:fld>
            <a:endParaRPr lang="en-US"/>
          </a:p>
        </p:txBody>
      </p:sp>
    </p:spTree>
    <p:extLst>
      <p:ext uri="{BB962C8B-B14F-4D97-AF65-F5344CB8AC3E}">
        <p14:creationId xmlns:p14="http://schemas.microsoft.com/office/powerpoint/2010/main" val="3587262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B22F3D-123A-4338-9951-D96405408945}"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1EBE1-1F50-48BD-A893-7EADEB977042}" type="slidenum">
              <a:rPr lang="en-US" smtClean="0"/>
              <a:t>‹#›</a:t>
            </a:fld>
            <a:endParaRPr lang="en-US"/>
          </a:p>
        </p:txBody>
      </p:sp>
    </p:spTree>
    <p:extLst>
      <p:ext uri="{BB962C8B-B14F-4D97-AF65-F5344CB8AC3E}">
        <p14:creationId xmlns:p14="http://schemas.microsoft.com/office/powerpoint/2010/main" val="2717673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B22F3D-123A-4338-9951-D96405408945}"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1EBE1-1F50-48BD-A893-7EADEB977042}" type="slidenum">
              <a:rPr lang="en-US" smtClean="0"/>
              <a:t>‹#›</a:t>
            </a:fld>
            <a:endParaRPr lang="en-US"/>
          </a:p>
        </p:txBody>
      </p:sp>
    </p:spTree>
    <p:extLst>
      <p:ext uri="{BB962C8B-B14F-4D97-AF65-F5344CB8AC3E}">
        <p14:creationId xmlns:p14="http://schemas.microsoft.com/office/powerpoint/2010/main" val="2997615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B22F3D-123A-4338-9951-D96405408945}"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1EBE1-1F50-48BD-A893-7EADEB977042}" type="slidenum">
              <a:rPr lang="en-US" smtClean="0"/>
              <a:t>‹#›</a:t>
            </a:fld>
            <a:endParaRPr lang="en-US"/>
          </a:p>
        </p:txBody>
      </p:sp>
    </p:spTree>
    <p:extLst>
      <p:ext uri="{BB962C8B-B14F-4D97-AF65-F5344CB8AC3E}">
        <p14:creationId xmlns:p14="http://schemas.microsoft.com/office/powerpoint/2010/main" val="2269648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B22F3D-123A-4338-9951-D96405408945}"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1EBE1-1F50-48BD-A893-7EADEB977042}" type="slidenum">
              <a:rPr lang="en-US" smtClean="0"/>
              <a:t>‹#›</a:t>
            </a:fld>
            <a:endParaRPr lang="en-US"/>
          </a:p>
        </p:txBody>
      </p:sp>
    </p:spTree>
    <p:extLst>
      <p:ext uri="{BB962C8B-B14F-4D97-AF65-F5344CB8AC3E}">
        <p14:creationId xmlns:p14="http://schemas.microsoft.com/office/powerpoint/2010/main" val="42396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B22F3D-123A-4338-9951-D96405408945}"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1EBE1-1F50-48BD-A893-7EADEB977042}" type="slidenum">
              <a:rPr lang="en-US" smtClean="0"/>
              <a:t>‹#›</a:t>
            </a:fld>
            <a:endParaRPr lang="en-US"/>
          </a:p>
        </p:txBody>
      </p:sp>
    </p:spTree>
    <p:extLst>
      <p:ext uri="{BB962C8B-B14F-4D97-AF65-F5344CB8AC3E}">
        <p14:creationId xmlns:p14="http://schemas.microsoft.com/office/powerpoint/2010/main" val="3616623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B22F3D-123A-4338-9951-D96405408945}"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1EBE1-1F50-48BD-A893-7EADEB977042}" type="slidenum">
              <a:rPr lang="en-US" smtClean="0"/>
              <a:t>‹#›</a:t>
            </a:fld>
            <a:endParaRPr lang="en-US"/>
          </a:p>
        </p:txBody>
      </p:sp>
    </p:spTree>
    <p:extLst>
      <p:ext uri="{BB962C8B-B14F-4D97-AF65-F5344CB8AC3E}">
        <p14:creationId xmlns:p14="http://schemas.microsoft.com/office/powerpoint/2010/main" val="2461678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B22F3D-123A-4338-9951-D96405408945}"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A1EBE1-1F50-48BD-A893-7EADEB977042}" type="slidenum">
              <a:rPr lang="en-US" smtClean="0"/>
              <a:t>‹#›</a:t>
            </a:fld>
            <a:endParaRPr lang="en-US"/>
          </a:p>
        </p:txBody>
      </p:sp>
    </p:spTree>
    <p:extLst>
      <p:ext uri="{BB962C8B-B14F-4D97-AF65-F5344CB8AC3E}">
        <p14:creationId xmlns:p14="http://schemas.microsoft.com/office/powerpoint/2010/main" val="113724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B22F3D-123A-4338-9951-D96405408945}"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A1EBE1-1F50-48BD-A893-7EADEB977042}" type="slidenum">
              <a:rPr lang="en-US" smtClean="0"/>
              <a:t>‹#›</a:t>
            </a:fld>
            <a:endParaRPr lang="en-US"/>
          </a:p>
        </p:txBody>
      </p:sp>
    </p:spTree>
    <p:extLst>
      <p:ext uri="{BB962C8B-B14F-4D97-AF65-F5344CB8AC3E}">
        <p14:creationId xmlns:p14="http://schemas.microsoft.com/office/powerpoint/2010/main" val="19296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B22F3D-123A-4338-9951-D96405408945}"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A1EBE1-1F50-48BD-A893-7EADEB977042}" type="slidenum">
              <a:rPr lang="en-US" smtClean="0"/>
              <a:t>‹#›</a:t>
            </a:fld>
            <a:endParaRPr lang="en-US"/>
          </a:p>
        </p:txBody>
      </p:sp>
    </p:spTree>
    <p:extLst>
      <p:ext uri="{BB962C8B-B14F-4D97-AF65-F5344CB8AC3E}">
        <p14:creationId xmlns:p14="http://schemas.microsoft.com/office/powerpoint/2010/main" val="1241285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B22F3D-123A-4338-9951-D96405408945}"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1EBE1-1F50-48BD-A893-7EADEB977042}" type="slidenum">
              <a:rPr lang="en-US" smtClean="0"/>
              <a:t>‹#›</a:t>
            </a:fld>
            <a:endParaRPr lang="en-US"/>
          </a:p>
        </p:txBody>
      </p:sp>
    </p:spTree>
    <p:extLst>
      <p:ext uri="{BB962C8B-B14F-4D97-AF65-F5344CB8AC3E}">
        <p14:creationId xmlns:p14="http://schemas.microsoft.com/office/powerpoint/2010/main" val="104327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B22F3D-123A-4338-9951-D96405408945}"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1EBE1-1F50-48BD-A893-7EADEB977042}" type="slidenum">
              <a:rPr lang="en-US" smtClean="0"/>
              <a:t>‹#›</a:t>
            </a:fld>
            <a:endParaRPr lang="en-US"/>
          </a:p>
        </p:txBody>
      </p:sp>
    </p:spTree>
    <p:extLst>
      <p:ext uri="{BB962C8B-B14F-4D97-AF65-F5344CB8AC3E}">
        <p14:creationId xmlns:p14="http://schemas.microsoft.com/office/powerpoint/2010/main" val="332878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22F3D-123A-4338-9951-D96405408945}"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1EBE1-1F50-48BD-A893-7EADEB977042}" type="slidenum">
              <a:rPr lang="en-US" smtClean="0"/>
              <a:t>‹#›</a:t>
            </a:fld>
            <a:endParaRPr lang="en-US"/>
          </a:p>
        </p:txBody>
      </p:sp>
    </p:spTree>
    <p:extLst>
      <p:ext uri="{BB962C8B-B14F-4D97-AF65-F5344CB8AC3E}">
        <p14:creationId xmlns:p14="http://schemas.microsoft.com/office/powerpoint/2010/main" val="1780221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hdphoto" Target="../media/hdphoto3.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hdphoto" Target="../media/hdphoto3.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hdphoto" Target="../media/hdphoto3.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hdphoto" Target="../media/hdphoto3.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hdphoto" Target="../media/hdphoto3.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90000" l="15625" r="83594">
                        <a14:foregroundMark x1="27656" y1="29375" x2="27656" y2="29375"/>
                        <a14:foregroundMark x1="27656" y1="25938" x2="27656" y2="25938"/>
                        <a14:foregroundMark x1="18594" y1="11719" x2="31250" y2="16406"/>
                        <a14:foregroundMark x1="29375" y1="25625" x2="25469" y2="15156"/>
                        <a14:foregroundMark x1="38906" y1="14844" x2="49063" y2="5781"/>
                        <a14:foregroundMark x1="50000" y1="5156" x2="61563" y2="14219"/>
                        <a14:foregroundMark x1="50938" y1="5469" x2="57031" y2="10469"/>
                        <a14:foregroundMark x1="52500" y1="6875" x2="59219" y2="12031"/>
                        <a14:foregroundMark x1="61719" y1="15156" x2="71563" y2="11250"/>
                        <a14:foregroundMark x1="61719" y1="13594" x2="67969" y2="12031"/>
                        <a14:foregroundMark x1="72031" y1="29375" x2="72813" y2="14688"/>
                        <a14:foregroundMark x1="79844" y1="12500" x2="81563" y2="12188"/>
                        <a14:foregroundMark x1="81406" y1="11875" x2="71875" y2="10938"/>
                        <a14:foregroundMark x1="70313" y1="11563" x2="67188" y2="12031"/>
                        <a14:foregroundMark x1="21875" y1="11563" x2="19375" y2="11875"/>
                        <a14:foregroundMark x1="19688" y1="11875" x2="27344" y2="11094"/>
                        <a14:foregroundMark x1="22500" y1="11094" x2="30156" y2="11250"/>
                        <a14:foregroundMark x1="29531" y1="11719" x2="38281" y2="13906"/>
                        <a14:foregroundMark x1="29688" y1="11094" x2="34688" y2="12656"/>
                      </a14:backgroundRemoval>
                    </a14:imgEffect>
                  </a14:imgLayer>
                </a14:imgProps>
              </a:ext>
              <a:ext uri="{28A0092B-C50C-407E-A947-70E740481C1C}">
                <a14:useLocalDpi xmlns:a14="http://schemas.microsoft.com/office/drawing/2010/main" val="0"/>
              </a:ext>
            </a:extLst>
          </a:blip>
          <a:srcRect l="16102" t="2333" r="15735" b="10962"/>
          <a:stretch/>
        </p:blipFill>
        <p:spPr>
          <a:xfrm>
            <a:off x="5509437" y="2093248"/>
            <a:ext cx="1393586" cy="1772699"/>
          </a:xfrm>
          <a:prstGeom prst="rect">
            <a:avLst/>
          </a:prstGeom>
        </p:spPr>
      </p:pic>
      <p:pic>
        <p:nvPicPr>
          <p:cNvPr id="6" name="Picture 5">
            <a:extLst>
              <a:ext uri="{FF2B5EF4-FFF2-40B4-BE49-F238E27FC236}">
                <a16:creationId xmlns:a16="http://schemas.microsoft.com/office/drawing/2014/main" id="{C9BCB436-1E63-4AF0-AA06-7FB5AE35AE61}"/>
              </a:ext>
            </a:extLst>
          </p:cNvPr>
          <p:cNvPicPr>
            <a:picLocks noChangeAspect="1"/>
          </p:cNvPicPr>
          <p:nvPr/>
        </p:nvPicPr>
        <p:blipFill>
          <a:blip r:embed="rId4">
            <a:duotone>
              <a:schemeClr val="accent6">
                <a:shade val="45000"/>
                <a:satMod val="135000"/>
              </a:schemeClr>
              <a:prstClr val="white"/>
            </a:duotone>
          </a:blip>
          <a:stretch>
            <a:fillRect/>
          </a:stretch>
        </p:blipFill>
        <p:spPr>
          <a:xfrm>
            <a:off x="1245746" y="794723"/>
            <a:ext cx="9813863" cy="4483203"/>
          </a:xfrm>
          <a:prstGeom prst="rect">
            <a:avLst/>
          </a:prstGeom>
          <a:effectLst>
            <a:glow rad="139700">
              <a:schemeClr val="accent4">
                <a:satMod val="175000"/>
                <a:alpha val="40000"/>
              </a:schemeClr>
            </a:glow>
          </a:effectLst>
        </p:spPr>
      </p:pic>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219" y1="37527" x2="17219" y2="37527"/>
                        <a14:foregroundMark x1="7975" y1="31128" x2="7975" y2="31128"/>
                        <a14:foregroundMark x1="7551" y1="51952" x2="7551" y2="51952"/>
                        <a14:foregroundMark x1="7128" y1="53796" x2="7128" y2="53796"/>
                        <a14:foregroundMark x1="1200" y1="51410" x2="1200" y2="51410"/>
                        <a14:foregroundMark x1="3105" y1="28416" x2="3105" y2="28416"/>
                        <a14:foregroundMark x1="8045" y1="79610" x2="8186" y2="79935"/>
                        <a14:foregroundMark x1="6493" y1="94902" x2="6351" y2="94902"/>
                        <a14:foregroundMark x1="88285" y1="68221" x2="88285" y2="68547"/>
                        <a14:foregroundMark x1="81863" y1="25380" x2="82004" y2="31887"/>
                        <a14:foregroundMark x1="83416" y1="25922" x2="83698" y2="32430"/>
                        <a14:backgroundMark x1="70713" y1="48698" x2="70713" y2="48698"/>
                        <a14:backgroundMark x1="82498" y1="24946" x2="82498" y2="24946"/>
                        <a14:backgroundMark x1="80734" y1="39696" x2="80734" y2="39696"/>
                        <a14:backgroundMark x1="82498" y1="25705" x2="82639" y2="31887"/>
                      </a14:backgroundRemoval>
                    </a14:imgEffect>
                  </a14:imgLayer>
                </a14:imgProps>
              </a:ext>
              <a:ext uri="{28A0092B-C50C-407E-A947-70E740481C1C}">
                <a14:useLocalDpi xmlns:a14="http://schemas.microsoft.com/office/drawing/2010/main" val="0"/>
              </a:ext>
            </a:extLst>
          </a:blip>
          <a:stretch>
            <a:fillRect/>
          </a:stretch>
        </p:blipFill>
        <p:spPr>
          <a:xfrm>
            <a:off x="1914982" y="534429"/>
            <a:ext cx="8582495" cy="5584375"/>
          </a:xfrm>
          <a:prstGeom prst="rect">
            <a:avLst/>
          </a:prstGeom>
        </p:spPr>
      </p:pic>
    </p:spTree>
    <p:extLst>
      <p:ext uri="{BB962C8B-B14F-4D97-AF65-F5344CB8AC3E}">
        <p14:creationId xmlns:p14="http://schemas.microsoft.com/office/powerpoint/2010/main" val="257189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
                                        </p:tgtEl>
                                      </p:cBhvr>
                                    </p:animEffect>
                                    <p:set>
                                      <p:cBhvr>
                                        <p:cTn id="12" dur="1" fill="hold">
                                          <p:stCondLst>
                                            <p:cond delay="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anim calcmode="lin" valueType="num">
                                      <p:cBhvr>
                                        <p:cTn id="25" dur="2000" fill="hold"/>
                                        <p:tgtEl>
                                          <p:spTgt spid="4"/>
                                        </p:tgtEl>
                                        <p:attrNameLst>
                                          <p:attrName>ppt_w</p:attrName>
                                        </p:attrNameLst>
                                      </p:cBhvr>
                                      <p:tavLst>
                                        <p:tav tm="0" fmla="#ppt_w*sin(2.5*pi*$)">
                                          <p:val>
                                            <p:fltVal val="0"/>
                                          </p:val>
                                        </p:tav>
                                        <p:tav tm="100000">
                                          <p:val>
                                            <p:fltVal val="1"/>
                                          </p:val>
                                        </p:tav>
                                      </p:tavLst>
                                    </p:anim>
                                    <p:anim calcmode="lin" valueType="num">
                                      <p:cBhvr>
                                        <p:cTn id="2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62621"/>
          </a:xfrm>
          <a:prstGeom prst="rect">
            <a:avLst/>
          </a:prstGeom>
        </p:spPr>
      </p:pic>
      <p:sp>
        <p:nvSpPr>
          <p:cNvPr id="6" name="TextBox 5"/>
          <p:cNvSpPr txBox="1"/>
          <p:nvPr/>
        </p:nvSpPr>
        <p:spPr>
          <a:xfrm>
            <a:off x="301689" y="899148"/>
            <a:ext cx="11588621" cy="2800767"/>
          </a:xfrm>
          <a:prstGeom prst="rect">
            <a:avLst/>
          </a:prstGeom>
          <a:noFill/>
        </p:spPr>
        <p:txBody>
          <a:bodyPr wrap="square" rtlCol="0">
            <a:spAutoFit/>
          </a:bodyPr>
          <a:lstStyle/>
          <a:p>
            <a:pPr algn="ctr"/>
            <a:r>
              <a:rPr lang="fa-IR" sz="8800" dirty="0" smtClean="0">
                <a:solidFill>
                  <a:srgbClr val="002060"/>
                </a:solidFill>
                <a:effectLst>
                  <a:glow rad="228600">
                    <a:schemeClr val="accent4">
                      <a:satMod val="175000"/>
                      <a:alpha val="40000"/>
                    </a:schemeClr>
                  </a:glow>
                </a:effectLst>
                <a:cs typeface="Persian-EntezareZohoor B4" panose="00000700000000000000" pitchFamily="2" charset="-78"/>
              </a:rPr>
              <a:t>حقوق و  وظایف مومنین نسبت به یکدیگر در اجتماع</a:t>
            </a:r>
            <a:endParaRPr lang="en-US" sz="8800" dirty="0">
              <a:solidFill>
                <a:srgbClr val="002060"/>
              </a:solidFill>
              <a:effectLst>
                <a:glow rad="228600">
                  <a:schemeClr val="accent4">
                    <a:satMod val="175000"/>
                    <a:alpha val="40000"/>
                  </a:schemeClr>
                </a:glow>
              </a:effectLst>
              <a:cs typeface="Persian-EntezareZohoor B4" panose="00000700000000000000" pitchFamily="2" charset="-78"/>
            </a:endParaRPr>
          </a:p>
        </p:txBody>
      </p:sp>
      <p:grpSp>
        <p:nvGrpSpPr>
          <p:cNvPr id="9" name="Group 8"/>
          <p:cNvGrpSpPr/>
          <p:nvPr/>
        </p:nvGrpSpPr>
        <p:grpSpPr>
          <a:xfrm>
            <a:off x="10296184" y="5046562"/>
            <a:ext cx="1617734" cy="1522845"/>
            <a:chOff x="2542015" y="139946"/>
            <a:chExt cx="7138490" cy="6538650"/>
          </a:xfrm>
        </p:grpSpPr>
        <p:pic>
          <p:nvPicPr>
            <p:cNvPr id="10" name="Picture 9">
              <a:extLst>
                <a:ext uri="{FF2B5EF4-FFF2-40B4-BE49-F238E27FC236}">
                  <a16:creationId xmlns:a16="http://schemas.microsoft.com/office/drawing/2014/main" id="{C9BCB436-1E63-4AF0-AA06-7FB5AE35AE61}"/>
                </a:ext>
              </a:extLst>
            </p:cNvPr>
            <p:cNvPicPr>
              <a:picLocks noChangeAspect="1"/>
            </p:cNvPicPr>
            <p:nvPr/>
          </p:nvPicPr>
          <p:blipFill>
            <a:blip r:embed="rId3">
              <a:duotone>
                <a:schemeClr val="accent6">
                  <a:shade val="45000"/>
                  <a:satMod val="135000"/>
                </a:schemeClr>
                <a:prstClr val="white"/>
              </a:duotone>
            </a:blip>
            <a:stretch>
              <a:fillRect/>
            </a:stretch>
          </p:blipFill>
          <p:spPr>
            <a:xfrm>
              <a:off x="3818810" y="139946"/>
              <a:ext cx="4584900" cy="2094490"/>
            </a:xfrm>
            <a:prstGeom prst="rect">
              <a:avLst/>
            </a:prstGeom>
            <a:effectLst>
              <a:glow rad="139700">
                <a:schemeClr val="accent4">
                  <a:satMod val="175000"/>
                  <a:alpha val="40000"/>
                </a:schemeClr>
              </a:glow>
            </a:effectLst>
          </p:spPr>
        </p:pic>
        <p:pic>
          <p:nvPicPr>
            <p:cNvPr id="11" name="Picture 10"/>
            <p:cNvPicPr>
              <a:picLocks noChangeAspect="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11500"/>
                      </a14:imgEffect>
                      <a14:imgEffect>
                        <a14:saturation sat="50000"/>
                      </a14:imgEffect>
                    </a14:imgLayer>
                  </a14:imgProps>
                </a:ext>
                <a:ext uri="{28A0092B-C50C-407E-A947-70E740481C1C}">
                  <a14:useLocalDpi xmlns:a14="http://schemas.microsoft.com/office/drawing/2010/main" val="0"/>
                </a:ext>
              </a:extLst>
            </a:blip>
            <a:stretch>
              <a:fillRect/>
            </a:stretch>
          </p:blipFill>
          <p:spPr>
            <a:xfrm>
              <a:off x="2542015" y="2234436"/>
              <a:ext cx="7138490" cy="4444160"/>
            </a:xfrm>
            <a:prstGeom prst="rect">
              <a:avLst/>
            </a:prstGeom>
            <a:noFill/>
            <a:effectLst>
              <a:glow rad="139700">
                <a:schemeClr val="accent4">
                  <a:satMod val="175000"/>
                  <a:alpha val="40000"/>
                </a:schemeClr>
              </a:glow>
            </a:effectLst>
          </p:spPr>
        </p:pic>
      </p:grpSp>
      <p:pic>
        <p:nvPicPr>
          <p:cNvPr id="12" name="Picture 11"/>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90000" l="15625" r="83594">
                        <a14:foregroundMark x1="27656" y1="29375" x2="27656" y2="29375"/>
                        <a14:foregroundMark x1="27656" y1="25938" x2="27656" y2="25938"/>
                        <a14:foregroundMark x1="18594" y1="11719" x2="31250" y2="16406"/>
                        <a14:foregroundMark x1="29375" y1="25625" x2="25469" y2="15156"/>
                        <a14:foregroundMark x1="38906" y1="14844" x2="49063" y2="5781"/>
                        <a14:foregroundMark x1="50000" y1="5156" x2="61563" y2="14219"/>
                        <a14:foregroundMark x1="50938" y1="5469" x2="57031" y2="10469"/>
                        <a14:foregroundMark x1="52500" y1="6875" x2="59219" y2="12031"/>
                        <a14:foregroundMark x1="61719" y1="15156" x2="71563" y2="11250"/>
                        <a14:foregroundMark x1="61719" y1="13594" x2="67969" y2="12031"/>
                        <a14:foregroundMark x1="72031" y1="29375" x2="72813" y2="14688"/>
                        <a14:foregroundMark x1="79844" y1="12500" x2="81563" y2="12188"/>
                        <a14:foregroundMark x1="81406" y1="11875" x2="71875" y2="10938"/>
                        <a14:foregroundMark x1="70313" y1="11563" x2="67188" y2="12031"/>
                        <a14:foregroundMark x1="21875" y1="11563" x2="19375" y2="11875"/>
                        <a14:foregroundMark x1="19688" y1="11875" x2="27344" y2="11094"/>
                        <a14:foregroundMark x1="22500" y1="11094" x2="30156" y2="11250"/>
                        <a14:foregroundMark x1="29531" y1="11719" x2="38281" y2="13906"/>
                        <a14:foregroundMark x1="29688" y1="11094" x2="34688" y2="12656"/>
                      </a14:backgroundRemoval>
                    </a14:imgEffect>
                  </a14:imgLayer>
                </a14:imgProps>
              </a:ext>
              <a:ext uri="{28A0092B-C50C-407E-A947-70E740481C1C}">
                <a14:useLocalDpi xmlns:a14="http://schemas.microsoft.com/office/drawing/2010/main" val="0"/>
              </a:ext>
            </a:extLst>
          </a:blip>
          <a:srcRect l="16102" t="2333" r="15735" b="10962"/>
          <a:stretch/>
        </p:blipFill>
        <p:spPr>
          <a:xfrm>
            <a:off x="432632" y="5046562"/>
            <a:ext cx="1282157" cy="1630957"/>
          </a:xfrm>
          <a:prstGeom prst="rect">
            <a:avLst/>
          </a:prstGeom>
        </p:spPr>
      </p:pic>
    </p:spTree>
    <p:extLst>
      <p:ext uri="{BB962C8B-B14F-4D97-AF65-F5344CB8AC3E}">
        <p14:creationId xmlns:p14="http://schemas.microsoft.com/office/powerpoint/2010/main" val="52105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10296184" y="5046562"/>
            <a:ext cx="1617734" cy="1522845"/>
            <a:chOff x="2542015" y="139946"/>
            <a:chExt cx="7138490" cy="6538650"/>
          </a:xfrm>
        </p:grpSpPr>
        <p:pic>
          <p:nvPicPr>
            <p:cNvPr id="3" name="Picture 2">
              <a:extLst>
                <a:ext uri="{FF2B5EF4-FFF2-40B4-BE49-F238E27FC236}">
                  <a16:creationId xmlns:a16="http://schemas.microsoft.com/office/drawing/2014/main" id="{C9BCB436-1E63-4AF0-AA06-7FB5AE35AE61}"/>
                </a:ext>
              </a:extLst>
            </p:cNvPr>
            <p:cNvPicPr>
              <a:picLocks noChangeAspect="1"/>
            </p:cNvPicPr>
            <p:nvPr/>
          </p:nvPicPr>
          <p:blipFill>
            <a:blip r:embed="rId3">
              <a:duotone>
                <a:schemeClr val="accent6">
                  <a:shade val="45000"/>
                  <a:satMod val="135000"/>
                </a:schemeClr>
                <a:prstClr val="white"/>
              </a:duotone>
            </a:blip>
            <a:stretch>
              <a:fillRect/>
            </a:stretch>
          </p:blipFill>
          <p:spPr>
            <a:xfrm>
              <a:off x="3818810" y="139946"/>
              <a:ext cx="4584900" cy="2094490"/>
            </a:xfrm>
            <a:prstGeom prst="rect">
              <a:avLst/>
            </a:prstGeom>
            <a:effectLst>
              <a:glow rad="139700">
                <a:schemeClr val="accent4">
                  <a:satMod val="175000"/>
                  <a:alpha val="40000"/>
                </a:schemeClr>
              </a:glow>
            </a:effectLst>
          </p:spPr>
        </p:pic>
        <p:pic>
          <p:nvPicPr>
            <p:cNvPr id="4" name="Picture 3"/>
            <p:cNvPicPr>
              <a:picLocks noChangeAspect="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11500"/>
                      </a14:imgEffect>
                      <a14:imgEffect>
                        <a14:saturation sat="50000"/>
                      </a14:imgEffect>
                    </a14:imgLayer>
                  </a14:imgProps>
                </a:ext>
                <a:ext uri="{28A0092B-C50C-407E-A947-70E740481C1C}">
                  <a14:useLocalDpi xmlns:a14="http://schemas.microsoft.com/office/drawing/2010/main" val="0"/>
                </a:ext>
              </a:extLst>
            </a:blip>
            <a:stretch>
              <a:fillRect/>
            </a:stretch>
          </p:blipFill>
          <p:spPr>
            <a:xfrm>
              <a:off x="2542015" y="2234436"/>
              <a:ext cx="7138490" cy="4444160"/>
            </a:xfrm>
            <a:prstGeom prst="rect">
              <a:avLst/>
            </a:prstGeom>
            <a:noFill/>
            <a:effectLst>
              <a:glow rad="139700">
                <a:schemeClr val="accent4">
                  <a:satMod val="175000"/>
                  <a:alpha val="40000"/>
                </a:schemeClr>
              </a:glow>
            </a:effectLst>
          </p:spPr>
        </p:pic>
      </p:grpSp>
      <p:pic>
        <p:nvPicPr>
          <p:cNvPr id="5" name="Picture 4"/>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90000" l="15625" r="83594">
                        <a14:foregroundMark x1="27656" y1="29375" x2="27656" y2="29375"/>
                        <a14:foregroundMark x1="27656" y1="25938" x2="27656" y2="25938"/>
                        <a14:foregroundMark x1="18594" y1="11719" x2="31250" y2="16406"/>
                        <a14:foregroundMark x1="29375" y1="25625" x2="25469" y2="15156"/>
                        <a14:foregroundMark x1="38906" y1="14844" x2="49063" y2="5781"/>
                        <a14:foregroundMark x1="50000" y1="5156" x2="61563" y2="14219"/>
                        <a14:foregroundMark x1="50938" y1="5469" x2="57031" y2="10469"/>
                        <a14:foregroundMark x1="52500" y1="6875" x2="59219" y2="12031"/>
                        <a14:foregroundMark x1="61719" y1="15156" x2="71563" y2="11250"/>
                        <a14:foregroundMark x1="61719" y1="13594" x2="67969" y2="12031"/>
                        <a14:foregroundMark x1="72031" y1="29375" x2="72813" y2="14688"/>
                        <a14:foregroundMark x1="79844" y1="12500" x2="81563" y2="12188"/>
                        <a14:foregroundMark x1="81406" y1="11875" x2="71875" y2="10938"/>
                        <a14:foregroundMark x1="70313" y1="11563" x2="67188" y2="12031"/>
                        <a14:foregroundMark x1="21875" y1="11563" x2="19375" y2="11875"/>
                        <a14:foregroundMark x1="19688" y1="11875" x2="27344" y2="11094"/>
                        <a14:foregroundMark x1="22500" y1="11094" x2="30156" y2="11250"/>
                        <a14:foregroundMark x1="29531" y1="11719" x2="38281" y2="13906"/>
                        <a14:foregroundMark x1="29688" y1="11094" x2="34688" y2="12656"/>
                      </a14:backgroundRemoval>
                    </a14:imgEffect>
                  </a14:imgLayer>
                </a14:imgProps>
              </a:ext>
              <a:ext uri="{28A0092B-C50C-407E-A947-70E740481C1C}">
                <a14:useLocalDpi xmlns:a14="http://schemas.microsoft.com/office/drawing/2010/main" val="0"/>
              </a:ext>
            </a:extLst>
          </a:blip>
          <a:srcRect l="16102" t="2333" r="15735" b="10962"/>
          <a:stretch/>
        </p:blipFill>
        <p:spPr>
          <a:xfrm>
            <a:off x="432632" y="5046562"/>
            <a:ext cx="1282157" cy="1630957"/>
          </a:xfrm>
          <a:prstGeom prst="rect">
            <a:avLst/>
          </a:prstGeom>
        </p:spPr>
      </p:pic>
      <p:sp>
        <p:nvSpPr>
          <p:cNvPr id="9" name="Rectangle 8"/>
          <p:cNvSpPr/>
          <p:nvPr/>
        </p:nvSpPr>
        <p:spPr>
          <a:xfrm>
            <a:off x="2046006" y="5389030"/>
            <a:ext cx="7918956" cy="100061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200" dirty="0" smtClean="0"/>
          </a:p>
          <a:p>
            <a:pPr algn="ctr"/>
            <a:r>
              <a:rPr lang="fa-IR" dirty="0" smtClean="0"/>
              <a:t>  </a:t>
            </a:r>
            <a:r>
              <a:rPr lang="fa-IR" dirty="0"/>
              <a:t/>
            </a:r>
            <a:br>
              <a:rPr lang="fa-IR" dirty="0"/>
            </a:br>
            <a:endParaRPr lang="en-US" dirty="0"/>
          </a:p>
        </p:txBody>
      </p:sp>
      <p:sp>
        <p:nvSpPr>
          <p:cNvPr id="7" name="Rectangle 6"/>
          <p:cNvSpPr/>
          <p:nvPr/>
        </p:nvSpPr>
        <p:spPr>
          <a:xfrm>
            <a:off x="847507" y="261307"/>
            <a:ext cx="10325385" cy="446231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dirty="0">
              <a:cs typeface="QuranTaha" panose="02010000000000000000" pitchFamily="2" charset="-78"/>
            </a:endParaRPr>
          </a:p>
        </p:txBody>
      </p:sp>
      <p:sp>
        <p:nvSpPr>
          <p:cNvPr id="8" name="TextBox 7"/>
          <p:cNvSpPr txBox="1"/>
          <p:nvPr/>
        </p:nvSpPr>
        <p:spPr>
          <a:xfrm>
            <a:off x="2087629" y="5569652"/>
            <a:ext cx="7594600" cy="584775"/>
          </a:xfrm>
          <a:prstGeom prst="rect">
            <a:avLst/>
          </a:prstGeom>
          <a:noFill/>
        </p:spPr>
        <p:txBody>
          <a:bodyPr wrap="square" rtlCol="0">
            <a:spAutoFit/>
          </a:bodyPr>
          <a:lstStyle/>
          <a:p>
            <a:pPr algn="ctr" rtl="1"/>
            <a:r>
              <a:rPr lang="fa-IR" sz="3200" dirty="0" smtClean="0">
                <a:solidFill>
                  <a:srgbClr val="002060"/>
                </a:solidFill>
                <a:cs typeface="Persian-EntezareZohoor B3" panose="00000700000000000000" pitchFamily="2" charset="-78"/>
              </a:rPr>
              <a:t>حسن ظن به یکدیگرداشته باشند، </a:t>
            </a:r>
            <a:r>
              <a:rPr lang="fa-IR" sz="3200" dirty="0">
                <a:solidFill>
                  <a:srgbClr val="002060"/>
                </a:solidFill>
                <a:cs typeface="Persian-EntezareZohoor B3" panose="00000700000000000000" pitchFamily="2" charset="-78"/>
              </a:rPr>
              <a:t>یعنی درجه ای از اعتماد</a:t>
            </a:r>
            <a:endParaRPr lang="en-US" sz="8000" dirty="0">
              <a:solidFill>
                <a:srgbClr val="002060"/>
              </a:solidFill>
              <a:cs typeface="Persian-EntezareZohoor B3" panose="00000700000000000000" pitchFamily="2" charset="-78"/>
            </a:endParaRPr>
          </a:p>
        </p:txBody>
      </p:sp>
      <p:sp>
        <p:nvSpPr>
          <p:cNvPr id="6" name="TextBox 5"/>
          <p:cNvSpPr txBox="1"/>
          <p:nvPr/>
        </p:nvSpPr>
        <p:spPr>
          <a:xfrm>
            <a:off x="1610237" y="682365"/>
            <a:ext cx="8790494" cy="1685077"/>
          </a:xfrm>
          <a:prstGeom prst="rect">
            <a:avLst/>
          </a:prstGeom>
          <a:noFill/>
        </p:spPr>
        <p:txBody>
          <a:bodyPr wrap="square" rtlCol="0">
            <a:spAutoFit/>
          </a:bodyPr>
          <a:lstStyle/>
          <a:p>
            <a:pPr algn="ctr">
              <a:lnSpc>
                <a:spcPct val="150000"/>
              </a:lnSpc>
            </a:pPr>
            <a:r>
              <a:rPr lang="fa-IR" sz="3600" dirty="0">
                <a:effectLst>
                  <a:glow rad="228600">
                    <a:schemeClr val="accent4">
                      <a:satMod val="175000"/>
                      <a:alpha val="40000"/>
                    </a:schemeClr>
                  </a:glow>
                </a:effectLst>
                <a:cs typeface="QuranTaha" panose="02010000000000000000" pitchFamily="2" charset="-78"/>
              </a:rPr>
              <a:t> لَوْ لا إِذْ سَمِعْتُمُوهُ ظَنَّ الْمُؤْمِنُونَ وَ الْمُؤْمِناتُ بِأَنفُسِهِمْ خَيْراً وَ قالُوا هذا إِفْكٌ مُبين‏</a:t>
            </a:r>
            <a:endParaRPr lang="en-US" sz="3600" dirty="0">
              <a:effectLst>
                <a:glow rad="228600">
                  <a:schemeClr val="accent4">
                    <a:satMod val="175000"/>
                    <a:alpha val="40000"/>
                  </a:schemeClr>
                </a:glow>
              </a:effectLst>
              <a:cs typeface="QuranTaha" panose="02010000000000000000" pitchFamily="2" charset="-78"/>
            </a:endParaRPr>
          </a:p>
        </p:txBody>
      </p:sp>
      <p:cxnSp>
        <p:nvCxnSpPr>
          <p:cNvPr id="12" name="Straight Connector 11"/>
          <p:cNvCxnSpPr/>
          <p:nvPr/>
        </p:nvCxnSpPr>
        <p:spPr>
          <a:xfrm>
            <a:off x="2560861" y="2676628"/>
            <a:ext cx="6889248" cy="6924"/>
          </a:xfrm>
          <a:prstGeom prst="line">
            <a:avLst/>
          </a:prstGeom>
          <a:ln w="28575">
            <a:headEnd type="non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952718" y="2783479"/>
            <a:ext cx="10105533" cy="1384995"/>
          </a:xfrm>
          <a:prstGeom prst="rect">
            <a:avLst/>
          </a:prstGeom>
          <a:noFill/>
        </p:spPr>
        <p:txBody>
          <a:bodyPr wrap="square" rtlCol="0">
            <a:spAutoFit/>
          </a:bodyPr>
          <a:lstStyle/>
          <a:p>
            <a:pPr algn="ctr">
              <a:lnSpc>
                <a:spcPct val="150000"/>
              </a:lnSpc>
            </a:pPr>
            <a:r>
              <a:rPr lang="fa-IR" sz="2800" dirty="0">
                <a:solidFill>
                  <a:srgbClr val="FF0000"/>
                </a:solidFill>
                <a:cs typeface="B Homa" panose="00000400000000000000" pitchFamily="2" charset="-78"/>
              </a:rPr>
              <a:t>آیا سزاوار این نبود که چون (از منافقان) چنین بهتان و دروغها شنیدید مردان و زنان مؤمن حسن ظنّشان درباره یکدیگر بیشتر شده و گویند: این دروغی است آشکار؟</a:t>
            </a:r>
          </a:p>
        </p:txBody>
      </p:sp>
      <p:sp>
        <p:nvSpPr>
          <p:cNvPr id="13" name="TextBox 12"/>
          <p:cNvSpPr txBox="1"/>
          <p:nvPr/>
        </p:nvSpPr>
        <p:spPr>
          <a:xfrm>
            <a:off x="1957385" y="2055707"/>
            <a:ext cx="1561260" cy="473206"/>
          </a:xfrm>
          <a:prstGeom prst="rect">
            <a:avLst/>
          </a:prstGeom>
          <a:noFill/>
        </p:spPr>
        <p:txBody>
          <a:bodyPr wrap="square" rtlCol="0">
            <a:spAutoFit/>
          </a:bodyPr>
          <a:lstStyle/>
          <a:p>
            <a:pPr algn="ctr" rtl="1">
              <a:lnSpc>
                <a:spcPct val="150000"/>
              </a:lnSpc>
            </a:pPr>
            <a:r>
              <a:rPr lang="fa-IR" dirty="0" smtClean="0">
                <a:effectLst>
                  <a:glow rad="228600">
                    <a:schemeClr val="accent4">
                      <a:satMod val="175000"/>
                      <a:alpha val="40000"/>
                    </a:schemeClr>
                  </a:glow>
                </a:effectLst>
                <a:cs typeface="B Nazanin" panose="00000400000000000000" pitchFamily="2" charset="-78"/>
              </a:rPr>
              <a:t>سوره نور  آیه 12</a:t>
            </a:r>
            <a:endParaRPr lang="en-US" dirty="0">
              <a:effectLst>
                <a:glow rad="228600">
                  <a:schemeClr val="accent4">
                    <a:satMod val="175000"/>
                    <a:alpha val="40000"/>
                  </a:schemeClr>
                </a:glow>
              </a:effectLst>
              <a:cs typeface="B Nazanin" panose="00000400000000000000" pitchFamily="2" charset="-78"/>
            </a:endParaRPr>
          </a:p>
        </p:txBody>
      </p:sp>
      <p:sp>
        <p:nvSpPr>
          <p:cNvPr id="15" name="TextBox 14"/>
          <p:cNvSpPr txBox="1"/>
          <p:nvPr/>
        </p:nvSpPr>
        <p:spPr>
          <a:xfrm>
            <a:off x="2208184" y="5487815"/>
            <a:ext cx="7594600" cy="707886"/>
          </a:xfrm>
          <a:prstGeom prst="rect">
            <a:avLst/>
          </a:prstGeom>
          <a:noFill/>
        </p:spPr>
        <p:txBody>
          <a:bodyPr wrap="square" rtlCol="0">
            <a:spAutoFit/>
          </a:bodyPr>
          <a:lstStyle/>
          <a:p>
            <a:pPr algn="ctr" rtl="1"/>
            <a:r>
              <a:rPr lang="fa-IR" sz="4000" dirty="0" smtClean="0">
                <a:solidFill>
                  <a:srgbClr val="002060"/>
                </a:solidFill>
                <a:cs typeface="Persian-EntezareZohoor B3" panose="00000700000000000000" pitchFamily="2" charset="-78"/>
              </a:rPr>
              <a:t>خود را یکی بپندارند </a:t>
            </a:r>
            <a:endParaRPr lang="en-US" sz="9600" dirty="0">
              <a:solidFill>
                <a:srgbClr val="002060"/>
              </a:solidFill>
              <a:cs typeface="Persian-EntezareZohoor B3" panose="00000700000000000000" pitchFamily="2" charset="-78"/>
            </a:endParaRPr>
          </a:p>
        </p:txBody>
      </p:sp>
      <p:sp>
        <p:nvSpPr>
          <p:cNvPr id="16" name="TextBox 15"/>
          <p:cNvSpPr txBox="1"/>
          <p:nvPr/>
        </p:nvSpPr>
        <p:spPr>
          <a:xfrm>
            <a:off x="1835343" y="5578989"/>
            <a:ext cx="8340281" cy="584775"/>
          </a:xfrm>
          <a:prstGeom prst="rect">
            <a:avLst/>
          </a:prstGeom>
          <a:noFill/>
        </p:spPr>
        <p:txBody>
          <a:bodyPr wrap="square" rtlCol="0">
            <a:spAutoFit/>
          </a:bodyPr>
          <a:lstStyle/>
          <a:p>
            <a:pPr algn="ctr" rtl="1"/>
            <a:r>
              <a:rPr lang="fa-IR" sz="3200" dirty="0" smtClean="0">
                <a:solidFill>
                  <a:srgbClr val="002060"/>
                </a:solidFill>
                <a:cs typeface="Persian-EntezareZohoor B3" panose="00000700000000000000" pitchFamily="2" charset="-78"/>
              </a:rPr>
              <a:t>در مقابل شایعات و تبلیغات دشمن نسبت به مومنین ایستادگی کنند</a:t>
            </a:r>
            <a:endParaRPr lang="en-US" sz="8000" dirty="0">
              <a:solidFill>
                <a:srgbClr val="002060"/>
              </a:solidFill>
              <a:cs typeface="Persian-EntezareZohoor B3" panose="00000700000000000000" pitchFamily="2" charset="-78"/>
            </a:endParaRPr>
          </a:p>
        </p:txBody>
      </p:sp>
    </p:spTree>
    <p:extLst>
      <p:ext uri="{BB962C8B-B14F-4D97-AF65-F5344CB8AC3E}">
        <p14:creationId xmlns:p14="http://schemas.microsoft.com/office/powerpoint/2010/main" val="172568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500" autoRev="1" fill="hold">
                                          <p:stCondLst>
                                            <p:cond delay="0"/>
                                          </p:stCondLst>
                                        </p:cTn>
                                        <p:tgtEl>
                                          <p:spTgt spid="6"/>
                                        </p:tgtEl>
                                        <p:attrNameLst>
                                          <p:attrName>ppt_w</p:attrName>
                                        </p:attrNameLst>
                                      </p:cBhvr>
                                    </p:anim>
                                    <p:anim by="(#ppt_w*0.50)" calcmode="lin" valueType="num">
                                      <p:cBhvr>
                                        <p:cTn id="15" dur="500" decel="50000" autoRev="1" fill="hold">
                                          <p:stCondLst>
                                            <p:cond delay="0"/>
                                          </p:stCondLst>
                                        </p:cTn>
                                        <p:tgtEl>
                                          <p:spTgt spid="6"/>
                                        </p:tgtEl>
                                        <p:attrNameLst>
                                          <p:attrName>ppt_x</p:attrName>
                                        </p:attrNameLst>
                                      </p:cBhvr>
                                    </p:anim>
                                    <p:anim from="(-#ppt_h/2)" to="(#ppt_y)" calcmode="lin" valueType="num">
                                      <p:cBhvr>
                                        <p:cTn id="16" dur="1000" fill="hold">
                                          <p:stCondLst>
                                            <p:cond delay="0"/>
                                          </p:stCondLst>
                                        </p:cTn>
                                        <p:tgtEl>
                                          <p:spTgt spid="6"/>
                                        </p:tgtEl>
                                        <p:attrNameLst>
                                          <p:attrName>ppt_y</p:attrName>
                                        </p:attrNameLst>
                                      </p:cBhvr>
                                    </p:anim>
                                    <p:animRot by="21600000">
                                      <p:cBhvr>
                                        <p:cTn id="17" dur="1000" fill="hold">
                                          <p:stCondLst>
                                            <p:cond delay="0"/>
                                          </p:stCondLst>
                                        </p:cTn>
                                        <p:tgtEl>
                                          <p:spTgt spid="6"/>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15"/>
                                        </p:tgtEl>
                                      </p:cBhvr>
                                    </p:animEffect>
                                    <p:set>
                                      <p:cBhvr>
                                        <p:cTn id="59" dur="1" fill="hold">
                                          <p:stCondLst>
                                            <p:cond delay="499"/>
                                          </p:stCondLst>
                                        </p:cTn>
                                        <p:tgtEl>
                                          <p:spTgt spid="15"/>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p:bldP spid="8" grpId="1"/>
      <p:bldP spid="6" grpId="0"/>
      <p:bldP spid="14" grpId="0"/>
      <p:bldP spid="13" grpId="0"/>
      <p:bldP spid="15" grpId="0"/>
      <p:bldP spid="15" grpId="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10296184" y="5046562"/>
            <a:ext cx="1617734" cy="1522845"/>
            <a:chOff x="2542015" y="139946"/>
            <a:chExt cx="7138490" cy="6538650"/>
          </a:xfrm>
        </p:grpSpPr>
        <p:pic>
          <p:nvPicPr>
            <p:cNvPr id="3" name="Picture 2">
              <a:extLst>
                <a:ext uri="{FF2B5EF4-FFF2-40B4-BE49-F238E27FC236}">
                  <a16:creationId xmlns:a16="http://schemas.microsoft.com/office/drawing/2014/main" id="{C9BCB436-1E63-4AF0-AA06-7FB5AE35AE61}"/>
                </a:ext>
              </a:extLst>
            </p:cNvPr>
            <p:cNvPicPr>
              <a:picLocks noChangeAspect="1"/>
            </p:cNvPicPr>
            <p:nvPr/>
          </p:nvPicPr>
          <p:blipFill>
            <a:blip r:embed="rId3">
              <a:duotone>
                <a:schemeClr val="accent6">
                  <a:shade val="45000"/>
                  <a:satMod val="135000"/>
                </a:schemeClr>
                <a:prstClr val="white"/>
              </a:duotone>
            </a:blip>
            <a:stretch>
              <a:fillRect/>
            </a:stretch>
          </p:blipFill>
          <p:spPr>
            <a:xfrm>
              <a:off x="3818810" y="139946"/>
              <a:ext cx="4584900" cy="2094490"/>
            </a:xfrm>
            <a:prstGeom prst="rect">
              <a:avLst/>
            </a:prstGeom>
            <a:effectLst>
              <a:glow rad="139700">
                <a:schemeClr val="accent4">
                  <a:satMod val="175000"/>
                  <a:alpha val="40000"/>
                </a:schemeClr>
              </a:glow>
            </a:effectLst>
          </p:spPr>
        </p:pic>
        <p:pic>
          <p:nvPicPr>
            <p:cNvPr id="4" name="Picture 3"/>
            <p:cNvPicPr>
              <a:picLocks noChangeAspect="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11500"/>
                      </a14:imgEffect>
                      <a14:imgEffect>
                        <a14:saturation sat="50000"/>
                      </a14:imgEffect>
                    </a14:imgLayer>
                  </a14:imgProps>
                </a:ext>
                <a:ext uri="{28A0092B-C50C-407E-A947-70E740481C1C}">
                  <a14:useLocalDpi xmlns:a14="http://schemas.microsoft.com/office/drawing/2010/main" val="0"/>
                </a:ext>
              </a:extLst>
            </a:blip>
            <a:stretch>
              <a:fillRect/>
            </a:stretch>
          </p:blipFill>
          <p:spPr>
            <a:xfrm>
              <a:off x="2542015" y="2234436"/>
              <a:ext cx="7138490" cy="4444160"/>
            </a:xfrm>
            <a:prstGeom prst="rect">
              <a:avLst/>
            </a:prstGeom>
            <a:noFill/>
            <a:effectLst>
              <a:glow rad="139700">
                <a:schemeClr val="accent4">
                  <a:satMod val="175000"/>
                  <a:alpha val="40000"/>
                </a:schemeClr>
              </a:glow>
            </a:effectLst>
          </p:spPr>
        </p:pic>
      </p:grpSp>
      <p:pic>
        <p:nvPicPr>
          <p:cNvPr id="5" name="Picture 4"/>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90000" l="15625" r="83594">
                        <a14:foregroundMark x1="27656" y1="29375" x2="27656" y2="29375"/>
                        <a14:foregroundMark x1="27656" y1="25938" x2="27656" y2="25938"/>
                        <a14:foregroundMark x1="18594" y1="11719" x2="31250" y2="16406"/>
                        <a14:foregroundMark x1="29375" y1="25625" x2="25469" y2="15156"/>
                        <a14:foregroundMark x1="38906" y1="14844" x2="49063" y2="5781"/>
                        <a14:foregroundMark x1="50000" y1="5156" x2="61563" y2="14219"/>
                        <a14:foregroundMark x1="50938" y1="5469" x2="57031" y2="10469"/>
                        <a14:foregroundMark x1="52500" y1="6875" x2="59219" y2="12031"/>
                        <a14:foregroundMark x1="61719" y1="15156" x2="71563" y2="11250"/>
                        <a14:foregroundMark x1="61719" y1="13594" x2="67969" y2="12031"/>
                        <a14:foregroundMark x1="72031" y1="29375" x2="72813" y2="14688"/>
                        <a14:foregroundMark x1="79844" y1="12500" x2="81563" y2="12188"/>
                        <a14:foregroundMark x1="81406" y1="11875" x2="71875" y2="10938"/>
                        <a14:foregroundMark x1="70313" y1="11563" x2="67188" y2="12031"/>
                        <a14:foregroundMark x1="21875" y1="11563" x2="19375" y2="11875"/>
                        <a14:foregroundMark x1="19688" y1="11875" x2="27344" y2="11094"/>
                        <a14:foregroundMark x1="22500" y1="11094" x2="30156" y2="11250"/>
                        <a14:foregroundMark x1="29531" y1="11719" x2="38281" y2="13906"/>
                        <a14:foregroundMark x1="29688" y1="11094" x2="34688" y2="12656"/>
                      </a14:backgroundRemoval>
                    </a14:imgEffect>
                  </a14:imgLayer>
                </a14:imgProps>
              </a:ext>
              <a:ext uri="{28A0092B-C50C-407E-A947-70E740481C1C}">
                <a14:useLocalDpi xmlns:a14="http://schemas.microsoft.com/office/drawing/2010/main" val="0"/>
              </a:ext>
            </a:extLst>
          </a:blip>
          <a:srcRect l="16102" t="2333" r="15735" b="10962"/>
          <a:stretch/>
        </p:blipFill>
        <p:spPr>
          <a:xfrm>
            <a:off x="432632" y="5046562"/>
            <a:ext cx="1282157" cy="1630957"/>
          </a:xfrm>
          <a:prstGeom prst="rect">
            <a:avLst/>
          </a:prstGeom>
        </p:spPr>
      </p:pic>
      <p:sp>
        <p:nvSpPr>
          <p:cNvPr id="9" name="Rectangle 8"/>
          <p:cNvSpPr/>
          <p:nvPr/>
        </p:nvSpPr>
        <p:spPr>
          <a:xfrm>
            <a:off x="2046006" y="5389030"/>
            <a:ext cx="7918956" cy="100061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200" dirty="0" smtClean="0"/>
          </a:p>
          <a:p>
            <a:pPr algn="ctr"/>
            <a:r>
              <a:rPr lang="fa-IR" dirty="0" smtClean="0"/>
              <a:t>  </a:t>
            </a:r>
            <a:r>
              <a:rPr lang="fa-IR" dirty="0"/>
              <a:t/>
            </a:r>
            <a:br>
              <a:rPr lang="fa-IR" dirty="0"/>
            </a:br>
            <a:endParaRPr lang="en-US" dirty="0"/>
          </a:p>
        </p:txBody>
      </p:sp>
      <p:sp>
        <p:nvSpPr>
          <p:cNvPr id="7" name="Rectangle 6"/>
          <p:cNvSpPr/>
          <p:nvPr/>
        </p:nvSpPr>
        <p:spPr>
          <a:xfrm>
            <a:off x="847507" y="261307"/>
            <a:ext cx="10325385" cy="446231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dirty="0">
              <a:cs typeface="QuranTaha" panose="02010000000000000000" pitchFamily="2" charset="-78"/>
            </a:endParaRPr>
          </a:p>
        </p:txBody>
      </p:sp>
      <p:sp>
        <p:nvSpPr>
          <p:cNvPr id="8" name="TextBox 7"/>
          <p:cNvSpPr txBox="1"/>
          <p:nvPr/>
        </p:nvSpPr>
        <p:spPr>
          <a:xfrm>
            <a:off x="2046006" y="5535396"/>
            <a:ext cx="7594600" cy="707886"/>
          </a:xfrm>
          <a:prstGeom prst="rect">
            <a:avLst/>
          </a:prstGeom>
          <a:noFill/>
        </p:spPr>
        <p:txBody>
          <a:bodyPr wrap="square" rtlCol="0">
            <a:spAutoFit/>
          </a:bodyPr>
          <a:lstStyle/>
          <a:p>
            <a:pPr algn="ctr" rtl="1"/>
            <a:r>
              <a:rPr lang="fa-IR" sz="4000" dirty="0" smtClean="0">
                <a:solidFill>
                  <a:srgbClr val="002060"/>
                </a:solidFill>
                <a:cs typeface="Persian-EntezareZohoor B3" panose="00000700000000000000" pitchFamily="2" charset="-78"/>
              </a:rPr>
              <a:t>تحقیق ، حتی در مورد غیر مومنین </a:t>
            </a:r>
            <a:endParaRPr lang="en-US" sz="9600" dirty="0">
              <a:solidFill>
                <a:srgbClr val="002060"/>
              </a:solidFill>
              <a:cs typeface="Persian-EntezareZohoor B3" panose="00000700000000000000" pitchFamily="2" charset="-78"/>
            </a:endParaRPr>
          </a:p>
        </p:txBody>
      </p:sp>
      <p:sp>
        <p:nvSpPr>
          <p:cNvPr id="6" name="TextBox 5"/>
          <p:cNvSpPr txBox="1"/>
          <p:nvPr/>
        </p:nvSpPr>
        <p:spPr>
          <a:xfrm>
            <a:off x="1610237" y="682365"/>
            <a:ext cx="8790494" cy="1685077"/>
          </a:xfrm>
          <a:prstGeom prst="rect">
            <a:avLst/>
          </a:prstGeom>
          <a:noFill/>
        </p:spPr>
        <p:txBody>
          <a:bodyPr wrap="square" rtlCol="0">
            <a:spAutoFit/>
          </a:bodyPr>
          <a:lstStyle/>
          <a:p>
            <a:pPr algn="ctr">
              <a:lnSpc>
                <a:spcPct val="150000"/>
              </a:lnSpc>
            </a:pPr>
            <a:r>
              <a:rPr lang="fa-IR" sz="3600" dirty="0">
                <a:effectLst>
                  <a:glow rad="228600">
                    <a:schemeClr val="accent4">
                      <a:satMod val="175000"/>
                      <a:alpha val="40000"/>
                    </a:schemeClr>
                  </a:glow>
                </a:effectLst>
                <a:cs typeface="QuranTaha" panose="02010000000000000000" pitchFamily="2" charset="-78"/>
              </a:rPr>
              <a:t>يا أَيُّهَا الَّذينَ آمَنُوا إِنْ جاءَكُمْ فاسِقٌ بِنَبَإٍ فَتَبَيَّنُوا أَنْ تُصيبُوا قَوْماً بِجَهالَةٍ فَتُصْبِحُوا عَلى‏ ما فَعَلْتُمْ نادِمين‏</a:t>
            </a:r>
            <a:endParaRPr lang="en-US" sz="3600" dirty="0">
              <a:effectLst>
                <a:glow rad="228600">
                  <a:schemeClr val="accent4">
                    <a:satMod val="175000"/>
                    <a:alpha val="40000"/>
                  </a:schemeClr>
                </a:glow>
              </a:effectLst>
              <a:cs typeface="QuranTaha" panose="02010000000000000000" pitchFamily="2" charset="-78"/>
            </a:endParaRPr>
          </a:p>
        </p:txBody>
      </p:sp>
      <p:cxnSp>
        <p:nvCxnSpPr>
          <p:cNvPr id="12" name="Straight Connector 11"/>
          <p:cNvCxnSpPr/>
          <p:nvPr/>
        </p:nvCxnSpPr>
        <p:spPr>
          <a:xfrm>
            <a:off x="2560861" y="2676628"/>
            <a:ext cx="6889248" cy="6924"/>
          </a:xfrm>
          <a:prstGeom prst="line">
            <a:avLst/>
          </a:prstGeom>
          <a:ln w="28575">
            <a:headEnd type="non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952718" y="2783479"/>
            <a:ext cx="10105533" cy="1331134"/>
          </a:xfrm>
          <a:prstGeom prst="rect">
            <a:avLst/>
          </a:prstGeom>
          <a:noFill/>
        </p:spPr>
        <p:txBody>
          <a:bodyPr wrap="square" rtlCol="0">
            <a:spAutoFit/>
          </a:bodyPr>
          <a:lstStyle/>
          <a:p>
            <a:pPr algn="ctr">
              <a:lnSpc>
                <a:spcPct val="150000"/>
              </a:lnSpc>
            </a:pPr>
            <a:r>
              <a:rPr lang="fa-IR" sz="2800" dirty="0">
                <a:solidFill>
                  <a:srgbClr val="FF0000"/>
                </a:solidFill>
                <a:cs typeface="B Homa" panose="00000400000000000000" pitchFamily="2" charset="-78"/>
              </a:rPr>
              <a:t>ای مؤمنان، هر گاه فاسقی خبری برای شما آورد تحقیق کنید، مبادا از روی نادانی به قومی رنجی رسانید و سخت از کار خود پشیمان گردید.</a:t>
            </a:r>
          </a:p>
        </p:txBody>
      </p:sp>
      <p:sp>
        <p:nvSpPr>
          <p:cNvPr id="13" name="TextBox 12"/>
          <p:cNvSpPr txBox="1"/>
          <p:nvPr/>
        </p:nvSpPr>
        <p:spPr>
          <a:xfrm>
            <a:off x="1101012" y="2120984"/>
            <a:ext cx="1725624" cy="473206"/>
          </a:xfrm>
          <a:prstGeom prst="rect">
            <a:avLst/>
          </a:prstGeom>
          <a:noFill/>
        </p:spPr>
        <p:txBody>
          <a:bodyPr wrap="square" rtlCol="0">
            <a:spAutoFit/>
          </a:bodyPr>
          <a:lstStyle/>
          <a:p>
            <a:pPr algn="ctr" rtl="1">
              <a:lnSpc>
                <a:spcPct val="150000"/>
              </a:lnSpc>
            </a:pPr>
            <a:r>
              <a:rPr lang="fa-IR" dirty="0" smtClean="0">
                <a:effectLst>
                  <a:glow rad="228600">
                    <a:schemeClr val="accent4">
                      <a:satMod val="175000"/>
                      <a:alpha val="40000"/>
                    </a:schemeClr>
                  </a:glow>
                </a:effectLst>
                <a:cs typeface="B Nazanin" panose="00000400000000000000" pitchFamily="2" charset="-78"/>
              </a:rPr>
              <a:t>سوره حجرات  آیه 6</a:t>
            </a:r>
            <a:endParaRPr lang="en-US" dirty="0">
              <a:effectLst>
                <a:glow rad="228600">
                  <a:schemeClr val="accent4">
                    <a:satMod val="175000"/>
                    <a:alpha val="40000"/>
                  </a:schemeClr>
                </a:glow>
              </a:effectLst>
              <a:cs typeface="B Nazanin" panose="00000400000000000000" pitchFamily="2" charset="-78"/>
            </a:endParaRPr>
          </a:p>
        </p:txBody>
      </p:sp>
      <p:sp>
        <p:nvSpPr>
          <p:cNvPr id="17" name="TextBox 16"/>
          <p:cNvSpPr txBox="1"/>
          <p:nvPr/>
        </p:nvSpPr>
        <p:spPr>
          <a:xfrm>
            <a:off x="847507" y="313303"/>
            <a:ext cx="10325385" cy="2262158"/>
          </a:xfrm>
          <a:prstGeom prst="rect">
            <a:avLst/>
          </a:prstGeom>
          <a:noFill/>
        </p:spPr>
        <p:txBody>
          <a:bodyPr wrap="square" rtlCol="0">
            <a:spAutoFit/>
          </a:bodyPr>
          <a:lstStyle/>
          <a:p>
            <a:pPr algn="ctr">
              <a:lnSpc>
                <a:spcPct val="150000"/>
              </a:lnSpc>
            </a:pPr>
            <a:r>
              <a:rPr lang="fa-IR" sz="2400" dirty="0">
                <a:effectLst>
                  <a:glow rad="228600">
                    <a:schemeClr val="accent4">
                      <a:satMod val="175000"/>
                      <a:alpha val="40000"/>
                    </a:schemeClr>
                  </a:glow>
                </a:effectLst>
                <a:cs typeface="QuranTaha" panose="02010000000000000000" pitchFamily="2" charset="-78"/>
              </a:rPr>
              <a:t>يَسْئَلُونَكَ عَنِ الشَّهْرِ الْحَرامِ قِتالٍ فيهِ قُلْ قِتالٌ فيهِ كَبيرٌ وَ صَدٌّ عَنْ سَبيلِ اللَّهِ وَ كُفْرٌ بِهِ وَ الْمَسْجِدِ الْحَرامِ وَ إِخْراجُ أَهْلِهِ مِنْهُ أَكْبَرُ عِنْدَ اللَّهِ وَ الْفِتْنَةُ أَكْبَرُ مِنَ الْقَتْلِ وَ لا يَزالُونَ يُقاتِلُونَكُمْ حَتَّى يَرُدُّوكُمْ عَنْ دينِكُمْ إِنِ اسْتَطاعُوا وَ مَنْ يَرْتَدِدْ مِنْكُمْ عَنْ دينِهِ فَيَمُتْ وَ هُوَ كافِرٌ فَأُولئِكَ حَبِطَتْ أَعْمالُهُمْ فِي الدُّنْيا وَ الْآخِرَةِ وَ أُولئِكَ أَصْحابُ النَّارِ هُمْ فيها خالِدُون‏</a:t>
            </a:r>
            <a:endParaRPr lang="en-US" sz="2400" dirty="0">
              <a:effectLst>
                <a:glow rad="228600">
                  <a:schemeClr val="accent4">
                    <a:satMod val="175000"/>
                    <a:alpha val="40000"/>
                  </a:schemeClr>
                </a:glow>
              </a:effectLst>
              <a:cs typeface="QuranTaha" panose="02010000000000000000" pitchFamily="2" charset="-78"/>
            </a:endParaRPr>
          </a:p>
        </p:txBody>
      </p:sp>
      <p:sp>
        <p:nvSpPr>
          <p:cNvPr id="18" name="TextBox 17"/>
          <p:cNvSpPr txBox="1"/>
          <p:nvPr/>
        </p:nvSpPr>
        <p:spPr>
          <a:xfrm>
            <a:off x="1147113" y="2111778"/>
            <a:ext cx="1725624" cy="473206"/>
          </a:xfrm>
          <a:prstGeom prst="rect">
            <a:avLst/>
          </a:prstGeom>
          <a:noFill/>
        </p:spPr>
        <p:txBody>
          <a:bodyPr wrap="square" rtlCol="0">
            <a:spAutoFit/>
          </a:bodyPr>
          <a:lstStyle/>
          <a:p>
            <a:pPr algn="ctr" rtl="1">
              <a:lnSpc>
                <a:spcPct val="150000"/>
              </a:lnSpc>
            </a:pPr>
            <a:r>
              <a:rPr lang="fa-IR" dirty="0" smtClean="0">
                <a:effectLst>
                  <a:glow rad="228600">
                    <a:schemeClr val="accent4">
                      <a:satMod val="175000"/>
                      <a:alpha val="40000"/>
                    </a:schemeClr>
                  </a:glow>
                </a:effectLst>
                <a:cs typeface="B Nazanin" panose="00000400000000000000" pitchFamily="2" charset="-78"/>
              </a:rPr>
              <a:t>سوره بقره  آیه 217</a:t>
            </a:r>
            <a:endParaRPr lang="en-US" dirty="0">
              <a:effectLst>
                <a:glow rad="228600">
                  <a:schemeClr val="accent4">
                    <a:satMod val="175000"/>
                    <a:alpha val="40000"/>
                  </a:schemeClr>
                </a:glow>
              </a:effectLst>
              <a:cs typeface="B Nazanin" panose="00000400000000000000" pitchFamily="2" charset="-78"/>
            </a:endParaRPr>
          </a:p>
        </p:txBody>
      </p:sp>
      <p:sp>
        <p:nvSpPr>
          <p:cNvPr id="19" name="TextBox 18"/>
          <p:cNvSpPr txBox="1"/>
          <p:nvPr/>
        </p:nvSpPr>
        <p:spPr>
          <a:xfrm>
            <a:off x="1042447" y="2626978"/>
            <a:ext cx="10105533" cy="2169825"/>
          </a:xfrm>
          <a:prstGeom prst="rect">
            <a:avLst/>
          </a:prstGeom>
          <a:noFill/>
        </p:spPr>
        <p:txBody>
          <a:bodyPr wrap="square" rtlCol="0">
            <a:spAutoFit/>
          </a:bodyPr>
          <a:lstStyle/>
          <a:p>
            <a:pPr algn="ctr">
              <a:lnSpc>
                <a:spcPct val="150000"/>
              </a:lnSpc>
            </a:pPr>
            <a:r>
              <a:rPr lang="fa-IR" dirty="0">
                <a:solidFill>
                  <a:srgbClr val="FF0000"/>
                </a:solidFill>
                <a:cs typeface="B Homa" panose="00000400000000000000" pitchFamily="2" charset="-78"/>
              </a:rPr>
              <a:t>(ای پیغمبر) از تو راجع به جنگ در ماه حرام سؤال کنند، بگو: گناهی است بزرگ، ولی بازداشتن خلق از راه خدا و کفر به خدا و پایمال کردن حرمت حرم خدا و بیرون کردن اهل حرم از آن (که مشرکان مرتکب شدند) نزد خدا بسیار گناه بزرگتری است و فتنه‌گری، فسادانگیزتر از قتل است. و کافران پیوسته با شما مسلمین کارزار کنند تا آن‌که اگر بتوانند شما را از دین خود برگردانند، و هر کس از شما از دین خود برگردد و به حال کفر باشد تا بمیرد چنین اشخاص اعمالشان در دنیا و آخرت ضایع و باطل گردیده، و آنان اهل جهنّمند و در آن همیشه (معذّب) خواهند بود.</a:t>
            </a:r>
          </a:p>
        </p:txBody>
      </p:sp>
    </p:spTree>
    <p:extLst>
      <p:ext uri="{BB962C8B-B14F-4D97-AF65-F5344CB8AC3E}">
        <p14:creationId xmlns:p14="http://schemas.microsoft.com/office/powerpoint/2010/main" val="132191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500" autoRev="1" fill="hold">
                                          <p:stCondLst>
                                            <p:cond delay="0"/>
                                          </p:stCondLst>
                                        </p:cTn>
                                        <p:tgtEl>
                                          <p:spTgt spid="6"/>
                                        </p:tgtEl>
                                        <p:attrNameLst>
                                          <p:attrName>ppt_w</p:attrName>
                                        </p:attrNameLst>
                                      </p:cBhvr>
                                    </p:anim>
                                    <p:anim by="(#ppt_w*0.50)" calcmode="lin" valueType="num">
                                      <p:cBhvr>
                                        <p:cTn id="15" dur="500" decel="50000" autoRev="1" fill="hold">
                                          <p:stCondLst>
                                            <p:cond delay="0"/>
                                          </p:stCondLst>
                                        </p:cTn>
                                        <p:tgtEl>
                                          <p:spTgt spid="6"/>
                                        </p:tgtEl>
                                        <p:attrNameLst>
                                          <p:attrName>ppt_x</p:attrName>
                                        </p:attrNameLst>
                                      </p:cBhvr>
                                    </p:anim>
                                    <p:anim from="(-#ppt_h/2)" to="(#ppt_y)" calcmode="lin" valueType="num">
                                      <p:cBhvr>
                                        <p:cTn id="16" dur="1000" fill="hold">
                                          <p:stCondLst>
                                            <p:cond delay="0"/>
                                          </p:stCondLst>
                                        </p:cTn>
                                        <p:tgtEl>
                                          <p:spTgt spid="6"/>
                                        </p:tgtEl>
                                        <p:attrNameLst>
                                          <p:attrName>ppt_y</p:attrName>
                                        </p:attrNameLst>
                                      </p:cBhvr>
                                    </p:anim>
                                    <p:animRot by="21600000">
                                      <p:cBhvr>
                                        <p:cTn id="17" dur="1000" fill="hold">
                                          <p:stCondLst>
                                            <p:cond delay="0"/>
                                          </p:stCondLst>
                                        </p:cTn>
                                        <p:tgtEl>
                                          <p:spTgt spid="6"/>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iterate type="lt">
                                    <p:tmPct val="0"/>
                                  </p:iterate>
                                  <p:childTnLst>
                                    <p:animEffect transition="out" filter="fade">
                                      <p:cBhvr>
                                        <p:cTn id="48" dur="500"/>
                                        <p:tgtEl>
                                          <p:spTgt spid="6"/>
                                        </p:tgtEl>
                                      </p:cBhvr>
                                    </p:animEffect>
                                    <p:set>
                                      <p:cBhvr>
                                        <p:cTn id="49" dur="1" fill="hold">
                                          <p:stCondLst>
                                            <p:cond delay="499"/>
                                          </p:stCondLst>
                                        </p:cTn>
                                        <p:tgtEl>
                                          <p:spTgt spid="6"/>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56" presetClass="entr" presetSubtype="0" fill="hold" grpId="0" nodeType="clickEffect">
                                  <p:stCondLst>
                                    <p:cond delay="0"/>
                                  </p:stCondLst>
                                  <p:iterate type="lt">
                                    <p:tmPct val="10000"/>
                                  </p:iterate>
                                  <p:childTnLst>
                                    <p:set>
                                      <p:cBhvr>
                                        <p:cTn id="59" dur="1" fill="hold">
                                          <p:stCondLst>
                                            <p:cond delay="0"/>
                                          </p:stCondLst>
                                        </p:cTn>
                                        <p:tgtEl>
                                          <p:spTgt spid="17"/>
                                        </p:tgtEl>
                                        <p:attrNameLst>
                                          <p:attrName>style.visibility</p:attrName>
                                        </p:attrNameLst>
                                      </p:cBhvr>
                                      <p:to>
                                        <p:strVal val="visible"/>
                                      </p:to>
                                    </p:set>
                                    <p:anim by="(-#ppt_w*2)" calcmode="lin" valueType="num">
                                      <p:cBhvr rctx="PPT">
                                        <p:cTn id="60" dur="500" autoRev="1" fill="hold">
                                          <p:stCondLst>
                                            <p:cond delay="0"/>
                                          </p:stCondLst>
                                        </p:cTn>
                                        <p:tgtEl>
                                          <p:spTgt spid="17"/>
                                        </p:tgtEl>
                                        <p:attrNameLst>
                                          <p:attrName>ppt_w</p:attrName>
                                        </p:attrNameLst>
                                      </p:cBhvr>
                                    </p:anim>
                                    <p:anim by="(#ppt_w*0.50)" calcmode="lin" valueType="num">
                                      <p:cBhvr>
                                        <p:cTn id="61" dur="500" decel="50000" autoRev="1" fill="hold">
                                          <p:stCondLst>
                                            <p:cond delay="0"/>
                                          </p:stCondLst>
                                        </p:cTn>
                                        <p:tgtEl>
                                          <p:spTgt spid="17"/>
                                        </p:tgtEl>
                                        <p:attrNameLst>
                                          <p:attrName>ppt_x</p:attrName>
                                        </p:attrNameLst>
                                      </p:cBhvr>
                                    </p:anim>
                                    <p:anim from="(-#ppt_h/2)" to="(#ppt_y)" calcmode="lin" valueType="num">
                                      <p:cBhvr>
                                        <p:cTn id="62" dur="1000" fill="hold">
                                          <p:stCondLst>
                                            <p:cond delay="0"/>
                                          </p:stCondLst>
                                        </p:cTn>
                                        <p:tgtEl>
                                          <p:spTgt spid="17"/>
                                        </p:tgtEl>
                                        <p:attrNameLst>
                                          <p:attrName>ppt_y</p:attrName>
                                        </p:attrNameLst>
                                      </p:cBhvr>
                                    </p:anim>
                                    <p:animRot by="21600000">
                                      <p:cBhvr>
                                        <p:cTn id="63" dur="1000" fill="hold">
                                          <p:stCondLst>
                                            <p:cond delay="0"/>
                                          </p:stCondLst>
                                        </p:cTn>
                                        <p:tgtEl>
                                          <p:spTgt spid="17"/>
                                        </p:tgtEl>
                                        <p:attrNameLst>
                                          <p:attrName>r</p:attrName>
                                        </p:attrNameLst>
                                      </p:cBhvr>
                                    </p:animRo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p:bldP spid="6" grpId="0"/>
      <p:bldP spid="6" grpId="1"/>
      <p:bldP spid="14" grpId="0"/>
      <p:bldP spid="14" grpId="1"/>
      <p:bldP spid="13" grpId="0"/>
      <p:bldP spid="13" grpId="1"/>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10296184" y="5046562"/>
            <a:ext cx="1617734" cy="1522845"/>
            <a:chOff x="2542015" y="139946"/>
            <a:chExt cx="7138490" cy="6538650"/>
          </a:xfrm>
        </p:grpSpPr>
        <p:pic>
          <p:nvPicPr>
            <p:cNvPr id="3" name="Picture 2">
              <a:extLst>
                <a:ext uri="{FF2B5EF4-FFF2-40B4-BE49-F238E27FC236}">
                  <a16:creationId xmlns:a16="http://schemas.microsoft.com/office/drawing/2014/main" id="{C9BCB436-1E63-4AF0-AA06-7FB5AE35AE61}"/>
                </a:ext>
              </a:extLst>
            </p:cNvPr>
            <p:cNvPicPr>
              <a:picLocks noChangeAspect="1"/>
            </p:cNvPicPr>
            <p:nvPr/>
          </p:nvPicPr>
          <p:blipFill>
            <a:blip r:embed="rId3">
              <a:duotone>
                <a:schemeClr val="accent6">
                  <a:shade val="45000"/>
                  <a:satMod val="135000"/>
                </a:schemeClr>
                <a:prstClr val="white"/>
              </a:duotone>
            </a:blip>
            <a:stretch>
              <a:fillRect/>
            </a:stretch>
          </p:blipFill>
          <p:spPr>
            <a:xfrm>
              <a:off x="3818810" y="139946"/>
              <a:ext cx="4584900" cy="2094490"/>
            </a:xfrm>
            <a:prstGeom prst="rect">
              <a:avLst/>
            </a:prstGeom>
            <a:effectLst>
              <a:glow rad="139700">
                <a:schemeClr val="accent4">
                  <a:satMod val="175000"/>
                  <a:alpha val="40000"/>
                </a:schemeClr>
              </a:glow>
            </a:effectLst>
          </p:spPr>
        </p:pic>
        <p:pic>
          <p:nvPicPr>
            <p:cNvPr id="4" name="Picture 3"/>
            <p:cNvPicPr>
              <a:picLocks noChangeAspect="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11500"/>
                      </a14:imgEffect>
                      <a14:imgEffect>
                        <a14:saturation sat="50000"/>
                      </a14:imgEffect>
                    </a14:imgLayer>
                  </a14:imgProps>
                </a:ext>
                <a:ext uri="{28A0092B-C50C-407E-A947-70E740481C1C}">
                  <a14:useLocalDpi xmlns:a14="http://schemas.microsoft.com/office/drawing/2010/main" val="0"/>
                </a:ext>
              </a:extLst>
            </a:blip>
            <a:stretch>
              <a:fillRect/>
            </a:stretch>
          </p:blipFill>
          <p:spPr>
            <a:xfrm>
              <a:off x="2542015" y="2234436"/>
              <a:ext cx="7138490" cy="4444160"/>
            </a:xfrm>
            <a:prstGeom prst="rect">
              <a:avLst/>
            </a:prstGeom>
            <a:noFill/>
            <a:effectLst>
              <a:glow rad="139700">
                <a:schemeClr val="accent4">
                  <a:satMod val="175000"/>
                  <a:alpha val="40000"/>
                </a:schemeClr>
              </a:glow>
            </a:effectLst>
          </p:spPr>
        </p:pic>
      </p:grpSp>
      <p:pic>
        <p:nvPicPr>
          <p:cNvPr id="5" name="Picture 4"/>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90000" l="15625" r="83594">
                        <a14:foregroundMark x1="27656" y1="29375" x2="27656" y2="29375"/>
                        <a14:foregroundMark x1="27656" y1="25938" x2="27656" y2="25938"/>
                        <a14:foregroundMark x1="18594" y1="11719" x2="31250" y2="16406"/>
                        <a14:foregroundMark x1="29375" y1="25625" x2="25469" y2="15156"/>
                        <a14:foregroundMark x1="38906" y1="14844" x2="49063" y2="5781"/>
                        <a14:foregroundMark x1="50000" y1="5156" x2="61563" y2="14219"/>
                        <a14:foregroundMark x1="50938" y1="5469" x2="57031" y2="10469"/>
                        <a14:foregroundMark x1="52500" y1="6875" x2="59219" y2="12031"/>
                        <a14:foregroundMark x1="61719" y1="15156" x2="71563" y2="11250"/>
                        <a14:foregroundMark x1="61719" y1="13594" x2="67969" y2="12031"/>
                        <a14:foregroundMark x1="72031" y1="29375" x2="72813" y2="14688"/>
                        <a14:foregroundMark x1="79844" y1="12500" x2="81563" y2="12188"/>
                        <a14:foregroundMark x1="81406" y1="11875" x2="71875" y2="10938"/>
                        <a14:foregroundMark x1="70313" y1="11563" x2="67188" y2="12031"/>
                        <a14:foregroundMark x1="21875" y1="11563" x2="19375" y2="11875"/>
                        <a14:foregroundMark x1="19688" y1="11875" x2="27344" y2="11094"/>
                        <a14:foregroundMark x1="22500" y1="11094" x2="30156" y2="11250"/>
                        <a14:foregroundMark x1="29531" y1="11719" x2="38281" y2="13906"/>
                        <a14:foregroundMark x1="29688" y1="11094" x2="34688" y2="12656"/>
                      </a14:backgroundRemoval>
                    </a14:imgEffect>
                  </a14:imgLayer>
                </a14:imgProps>
              </a:ext>
              <a:ext uri="{28A0092B-C50C-407E-A947-70E740481C1C}">
                <a14:useLocalDpi xmlns:a14="http://schemas.microsoft.com/office/drawing/2010/main" val="0"/>
              </a:ext>
            </a:extLst>
          </a:blip>
          <a:srcRect l="16102" t="2333" r="15735" b="10962"/>
          <a:stretch/>
        </p:blipFill>
        <p:spPr>
          <a:xfrm>
            <a:off x="432632" y="5046562"/>
            <a:ext cx="1282157" cy="1630957"/>
          </a:xfrm>
          <a:prstGeom prst="rect">
            <a:avLst/>
          </a:prstGeom>
        </p:spPr>
      </p:pic>
      <p:sp>
        <p:nvSpPr>
          <p:cNvPr id="9" name="Rectangle 8"/>
          <p:cNvSpPr/>
          <p:nvPr/>
        </p:nvSpPr>
        <p:spPr>
          <a:xfrm>
            <a:off x="2046006" y="5144180"/>
            <a:ext cx="7918956" cy="134308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200" dirty="0" smtClean="0"/>
          </a:p>
          <a:p>
            <a:pPr algn="ctr"/>
            <a:r>
              <a:rPr lang="fa-IR" dirty="0" smtClean="0"/>
              <a:t>  </a:t>
            </a:r>
            <a:r>
              <a:rPr lang="fa-IR" dirty="0"/>
              <a:t/>
            </a:r>
            <a:br>
              <a:rPr lang="fa-IR" dirty="0"/>
            </a:br>
            <a:endParaRPr lang="en-US" dirty="0"/>
          </a:p>
        </p:txBody>
      </p:sp>
      <p:sp>
        <p:nvSpPr>
          <p:cNvPr id="7" name="Rectangle 6"/>
          <p:cNvSpPr/>
          <p:nvPr/>
        </p:nvSpPr>
        <p:spPr>
          <a:xfrm>
            <a:off x="847507" y="261307"/>
            <a:ext cx="10325385" cy="446231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dirty="0">
              <a:cs typeface="QuranTaha" panose="02010000000000000000" pitchFamily="2" charset="-78"/>
            </a:endParaRPr>
          </a:p>
        </p:txBody>
      </p:sp>
      <p:sp>
        <p:nvSpPr>
          <p:cNvPr id="8" name="TextBox 7"/>
          <p:cNvSpPr txBox="1"/>
          <p:nvPr/>
        </p:nvSpPr>
        <p:spPr>
          <a:xfrm>
            <a:off x="2046006" y="5323431"/>
            <a:ext cx="7594600" cy="1077218"/>
          </a:xfrm>
          <a:prstGeom prst="rect">
            <a:avLst/>
          </a:prstGeom>
          <a:noFill/>
        </p:spPr>
        <p:txBody>
          <a:bodyPr wrap="square" rtlCol="0">
            <a:spAutoFit/>
          </a:bodyPr>
          <a:lstStyle/>
          <a:p>
            <a:pPr algn="ctr" rtl="1"/>
            <a:r>
              <a:rPr lang="fa-IR" sz="3200" dirty="0" smtClean="0">
                <a:solidFill>
                  <a:srgbClr val="002060"/>
                </a:solidFill>
                <a:cs typeface="Persian-EntezareZohoor B3" panose="00000700000000000000" pitchFamily="2" charset="-78"/>
              </a:rPr>
              <a:t>دیگر </a:t>
            </a:r>
            <a:r>
              <a:rPr lang="fa-IR" sz="3200" dirty="0">
                <a:solidFill>
                  <a:srgbClr val="002060"/>
                </a:solidFill>
                <a:cs typeface="Persian-EntezareZohoor B3" panose="00000700000000000000" pitchFamily="2" charset="-78"/>
              </a:rPr>
              <a:t>مومنین را نسبت به خود ترجیح دهند (در شرایط خاص) و اهتمام به امور ایشان کند</a:t>
            </a:r>
            <a:endParaRPr lang="en-US" sz="8000" dirty="0">
              <a:solidFill>
                <a:srgbClr val="002060"/>
              </a:solidFill>
              <a:cs typeface="Persian-EntezareZohoor B3" panose="00000700000000000000" pitchFamily="2" charset="-78"/>
            </a:endParaRPr>
          </a:p>
        </p:txBody>
      </p:sp>
      <p:sp>
        <p:nvSpPr>
          <p:cNvPr id="6" name="TextBox 5"/>
          <p:cNvSpPr txBox="1"/>
          <p:nvPr/>
        </p:nvSpPr>
        <p:spPr>
          <a:xfrm>
            <a:off x="1294881" y="608593"/>
            <a:ext cx="9096850" cy="1977464"/>
          </a:xfrm>
          <a:prstGeom prst="rect">
            <a:avLst/>
          </a:prstGeom>
          <a:noFill/>
        </p:spPr>
        <p:txBody>
          <a:bodyPr wrap="square" rtlCol="0">
            <a:spAutoFit/>
          </a:bodyPr>
          <a:lstStyle/>
          <a:p>
            <a:pPr algn="ctr">
              <a:lnSpc>
                <a:spcPct val="150000"/>
              </a:lnSpc>
            </a:pPr>
            <a:r>
              <a:rPr lang="fa-IR" sz="2800" dirty="0">
                <a:effectLst>
                  <a:glow rad="228600">
                    <a:schemeClr val="accent4">
                      <a:satMod val="175000"/>
                      <a:alpha val="40000"/>
                    </a:schemeClr>
                  </a:glow>
                </a:effectLst>
                <a:cs typeface="QuranTaha" panose="02010000000000000000" pitchFamily="2" charset="-78"/>
              </a:rPr>
              <a:t>وَ الَّذينَ تَبَوَّؤُا الدَّارَ وَ الْإيمانَ مِنْ قَبْلِهِمْ يُحِبُّونَ مَنْ هاجَرَ إِلَيْهِمْ وَ لا يَجِدُونَ في‏ صُدُورِهِمْ حاجَةً مِمَّا أُوتُوا وَ يُؤْثِرُونَ عَلى‏ أَنْفُسِهِمْ وَ لَوْ كانَ بِهِمْ خَصاصَةٌ وَ مَنْ يُوقَ شُحَّ نَفْسِهِ فَأُولئِكَ هُمُ الْمُفْلِحُون‏</a:t>
            </a:r>
            <a:endParaRPr lang="en-US" sz="2800" dirty="0">
              <a:effectLst>
                <a:glow rad="228600">
                  <a:schemeClr val="accent4">
                    <a:satMod val="175000"/>
                    <a:alpha val="40000"/>
                  </a:schemeClr>
                </a:glow>
              </a:effectLst>
              <a:cs typeface="QuranTaha" panose="02010000000000000000" pitchFamily="2" charset="-78"/>
            </a:endParaRPr>
          </a:p>
        </p:txBody>
      </p:sp>
      <p:cxnSp>
        <p:nvCxnSpPr>
          <p:cNvPr id="12" name="Straight Connector 11"/>
          <p:cNvCxnSpPr/>
          <p:nvPr/>
        </p:nvCxnSpPr>
        <p:spPr>
          <a:xfrm>
            <a:off x="2560861" y="2676628"/>
            <a:ext cx="6889248" cy="6924"/>
          </a:xfrm>
          <a:prstGeom prst="line">
            <a:avLst/>
          </a:prstGeom>
          <a:ln w="28575">
            <a:headEnd type="non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952718" y="2783479"/>
            <a:ext cx="10105533" cy="1719702"/>
          </a:xfrm>
          <a:prstGeom prst="rect">
            <a:avLst/>
          </a:prstGeom>
          <a:noFill/>
        </p:spPr>
        <p:txBody>
          <a:bodyPr wrap="square" rtlCol="0">
            <a:spAutoFit/>
          </a:bodyPr>
          <a:lstStyle/>
          <a:p>
            <a:pPr algn="ctr">
              <a:lnSpc>
                <a:spcPct val="150000"/>
              </a:lnSpc>
            </a:pPr>
            <a:r>
              <a:rPr lang="fa-IR" dirty="0">
                <a:solidFill>
                  <a:srgbClr val="FF0000"/>
                </a:solidFill>
                <a:cs typeface="B Homa" panose="00000400000000000000" pitchFamily="2" charset="-78"/>
              </a:rPr>
              <a:t>و هم آن جماعت انصار که پیش از (هجرت) مهاجرین (در مکّه به رسول ایمان آوردند و) مدینه را خانه ایمان گردانیدند و مهاجرین را که به سوی آنها آمدند دوست می‌دارند و در دل خود هیچ حاجتی (و حسد و بخلی) نسبت به آنچه (از غنائم بنی نضیر) که به آنها داده شد نمی‌یابند و هر چند به چیزی نیازمند باشند باز مهاجران را بر خویش مقدم می‌دارند (و جانشان به کلی از بخل و حسد و حرص دنیا پاک است) و هر کس را از خوی بخل و حرص دنیا نگاه دارند آنان به حقیقت رستگاران عالمند.</a:t>
            </a:r>
          </a:p>
        </p:txBody>
      </p:sp>
      <p:sp>
        <p:nvSpPr>
          <p:cNvPr id="13" name="TextBox 12"/>
          <p:cNvSpPr txBox="1"/>
          <p:nvPr/>
        </p:nvSpPr>
        <p:spPr>
          <a:xfrm>
            <a:off x="853607" y="2379806"/>
            <a:ext cx="1518465" cy="388568"/>
          </a:xfrm>
          <a:prstGeom prst="rect">
            <a:avLst/>
          </a:prstGeom>
          <a:noFill/>
        </p:spPr>
        <p:txBody>
          <a:bodyPr wrap="square" rtlCol="0">
            <a:spAutoFit/>
          </a:bodyPr>
          <a:lstStyle/>
          <a:p>
            <a:pPr algn="ctr" rtl="1">
              <a:lnSpc>
                <a:spcPct val="150000"/>
              </a:lnSpc>
            </a:pPr>
            <a:r>
              <a:rPr lang="fa-IR" sz="1400" dirty="0" smtClean="0">
                <a:effectLst>
                  <a:glow rad="228600">
                    <a:schemeClr val="accent4">
                      <a:satMod val="175000"/>
                      <a:alpha val="40000"/>
                    </a:schemeClr>
                  </a:glow>
                </a:effectLst>
                <a:cs typeface="B Nazanin" panose="00000400000000000000" pitchFamily="2" charset="-78"/>
              </a:rPr>
              <a:t>سوره حشر  آیه 9</a:t>
            </a:r>
            <a:endParaRPr lang="en-US" sz="1400" dirty="0">
              <a:effectLst>
                <a:glow rad="228600">
                  <a:schemeClr val="accent4">
                    <a:satMod val="175000"/>
                    <a:alpha val="40000"/>
                  </a:schemeClr>
                </a:glow>
              </a:effectLst>
              <a:cs typeface="B Nazanin" panose="00000400000000000000" pitchFamily="2" charset="-78"/>
            </a:endParaRPr>
          </a:p>
        </p:txBody>
      </p:sp>
      <p:sp>
        <p:nvSpPr>
          <p:cNvPr id="17" name="TextBox 16"/>
          <p:cNvSpPr txBox="1"/>
          <p:nvPr/>
        </p:nvSpPr>
        <p:spPr>
          <a:xfrm>
            <a:off x="1294881" y="937673"/>
            <a:ext cx="9096850" cy="1384995"/>
          </a:xfrm>
          <a:prstGeom prst="rect">
            <a:avLst/>
          </a:prstGeom>
          <a:noFill/>
        </p:spPr>
        <p:txBody>
          <a:bodyPr wrap="square" rtlCol="0">
            <a:spAutoFit/>
          </a:bodyPr>
          <a:lstStyle/>
          <a:p>
            <a:pPr algn="ctr">
              <a:lnSpc>
                <a:spcPct val="150000"/>
              </a:lnSpc>
            </a:pPr>
            <a:r>
              <a:rPr lang="fa-IR" sz="2800" dirty="0">
                <a:effectLst>
                  <a:glow rad="228600">
                    <a:schemeClr val="accent4">
                      <a:satMod val="175000"/>
                      <a:alpha val="40000"/>
                    </a:schemeClr>
                  </a:glow>
                </a:effectLst>
                <a:cs typeface="QuranTaha" panose="02010000000000000000" pitchFamily="2" charset="-78"/>
              </a:rPr>
              <a:t>وَ الَّذينَ جاؤُ مِنْ بَعْدِهِمْ يَقُولُونَ رَبَّنَا اغْفِرْ لَنا وَ لِإِخْوانِنَا الَّذينَ سَبَقُونا بِالْإيمانِ وَ لا تَجْعَلْ في‏ قُلُوبِنا غِلاًّ لِلَّذينَ آمَنُوا رَبَّنا إِنَّكَ رَؤُفٌ رَحيم‏</a:t>
            </a:r>
            <a:endParaRPr lang="en-US" sz="2800" dirty="0">
              <a:effectLst>
                <a:glow rad="228600">
                  <a:schemeClr val="accent4">
                    <a:satMod val="175000"/>
                    <a:alpha val="40000"/>
                  </a:schemeClr>
                </a:glow>
              </a:effectLst>
              <a:cs typeface="QuranTaha" panose="02010000000000000000" pitchFamily="2" charset="-78"/>
            </a:endParaRPr>
          </a:p>
        </p:txBody>
      </p:sp>
      <p:sp>
        <p:nvSpPr>
          <p:cNvPr id="18" name="TextBox 17"/>
          <p:cNvSpPr txBox="1"/>
          <p:nvPr/>
        </p:nvSpPr>
        <p:spPr>
          <a:xfrm>
            <a:off x="952718" y="2991228"/>
            <a:ext cx="10105533" cy="1304203"/>
          </a:xfrm>
          <a:prstGeom prst="rect">
            <a:avLst/>
          </a:prstGeom>
          <a:noFill/>
        </p:spPr>
        <p:txBody>
          <a:bodyPr wrap="square" rtlCol="0">
            <a:spAutoFit/>
          </a:bodyPr>
          <a:lstStyle/>
          <a:p>
            <a:pPr algn="ctr">
              <a:lnSpc>
                <a:spcPct val="150000"/>
              </a:lnSpc>
            </a:pPr>
            <a:r>
              <a:rPr lang="fa-IR" dirty="0">
                <a:solidFill>
                  <a:srgbClr val="FF0000"/>
                </a:solidFill>
                <a:cs typeface="B Homa" panose="00000400000000000000" pitchFamily="2" charset="-78"/>
              </a:rPr>
              <a:t>و آنان که پس از مهاجرین و انصار آمدند (یعنی تابعین و سایر مؤمنین تا روز قیامت) دایم به درگاه خدا عرض می‌کنند: پروردگارا، بر ما و برادران دینی‌مان که در ایمان پیش از ما شتافتند ببخش و در دل ما هیچ کینه و حسد مؤمنان قرار مده، پروردگارا، تویی که بسیار رؤوف و مهربانی.</a:t>
            </a:r>
          </a:p>
        </p:txBody>
      </p:sp>
      <p:sp>
        <p:nvSpPr>
          <p:cNvPr id="19" name="TextBox 18"/>
          <p:cNvSpPr txBox="1"/>
          <p:nvPr/>
        </p:nvSpPr>
        <p:spPr>
          <a:xfrm>
            <a:off x="818709" y="2371673"/>
            <a:ext cx="1518465" cy="388568"/>
          </a:xfrm>
          <a:prstGeom prst="rect">
            <a:avLst/>
          </a:prstGeom>
          <a:noFill/>
        </p:spPr>
        <p:txBody>
          <a:bodyPr wrap="square" rtlCol="0">
            <a:spAutoFit/>
          </a:bodyPr>
          <a:lstStyle/>
          <a:p>
            <a:pPr algn="ctr" rtl="1">
              <a:lnSpc>
                <a:spcPct val="150000"/>
              </a:lnSpc>
            </a:pPr>
            <a:r>
              <a:rPr lang="fa-IR" sz="1400" dirty="0" smtClean="0">
                <a:effectLst>
                  <a:glow rad="228600">
                    <a:schemeClr val="accent4">
                      <a:satMod val="175000"/>
                      <a:alpha val="40000"/>
                    </a:schemeClr>
                  </a:glow>
                </a:effectLst>
                <a:cs typeface="B Nazanin" panose="00000400000000000000" pitchFamily="2" charset="-78"/>
              </a:rPr>
              <a:t>سوره حشر  آیه 10</a:t>
            </a:r>
            <a:endParaRPr lang="en-US" sz="1400" dirty="0">
              <a:effectLst>
                <a:glow rad="228600">
                  <a:schemeClr val="accent4">
                    <a:satMod val="175000"/>
                    <a:alpha val="40000"/>
                  </a:schemeClr>
                </a:glow>
              </a:effectLst>
              <a:cs typeface="B Nazanin" panose="00000400000000000000" pitchFamily="2" charset="-78"/>
            </a:endParaRPr>
          </a:p>
        </p:txBody>
      </p:sp>
    </p:spTree>
    <p:extLst>
      <p:ext uri="{BB962C8B-B14F-4D97-AF65-F5344CB8AC3E}">
        <p14:creationId xmlns:p14="http://schemas.microsoft.com/office/powerpoint/2010/main" val="208755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 by="(-#ppt_w*2)" calcmode="lin" valueType="num">
                                      <p:cBhvr rctx="PPT">
                                        <p:cTn id="26" dur="500" autoRev="1" fill="hold">
                                          <p:stCondLst>
                                            <p:cond delay="0"/>
                                          </p:stCondLst>
                                        </p:cTn>
                                        <p:tgtEl>
                                          <p:spTgt spid="6"/>
                                        </p:tgtEl>
                                        <p:attrNameLst>
                                          <p:attrName>ppt_w</p:attrName>
                                        </p:attrNameLst>
                                      </p:cBhvr>
                                    </p:anim>
                                    <p:anim by="(#ppt_w*0.50)" calcmode="lin" valueType="num">
                                      <p:cBhvr>
                                        <p:cTn id="27" dur="500" decel="50000" autoRev="1" fill="hold">
                                          <p:stCondLst>
                                            <p:cond delay="0"/>
                                          </p:stCondLst>
                                        </p:cTn>
                                        <p:tgtEl>
                                          <p:spTgt spid="6"/>
                                        </p:tgtEl>
                                        <p:attrNameLst>
                                          <p:attrName>ppt_x</p:attrName>
                                        </p:attrNameLst>
                                      </p:cBhvr>
                                    </p:anim>
                                    <p:anim from="(-#ppt_h/2)" to="(#ppt_y)" calcmode="lin" valueType="num">
                                      <p:cBhvr>
                                        <p:cTn id="28" dur="1000" fill="hold">
                                          <p:stCondLst>
                                            <p:cond delay="0"/>
                                          </p:stCondLst>
                                        </p:cTn>
                                        <p:tgtEl>
                                          <p:spTgt spid="6"/>
                                        </p:tgtEl>
                                        <p:attrNameLst>
                                          <p:attrName>ppt_y</p:attrName>
                                        </p:attrNameLst>
                                      </p:cBhvr>
                                    </p:anim>
                                    <p:animRot by="21600000">
                                      <p:cBhvr>
                                        <p:cTn id="29" dur="1000" fill="hold">
                                          <p:stCondLst>
                                            <p:cond delay="0"/>
                                          </p:stCondLst>
                                        </p:cTn>
                                        <p:tgtEl>
                                          <p:spTgt spid="6"/>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iterate type="lt">
                                    <p:tmPct val="0"/>
                                  </p:iterate>
                                  <p:childTnLst>
                                    <p:animEffect transition="out" filter="fade">
                                      <p:cBhvr>
                                        <p:cTn id="48" dur="500"/>
                                        <p:tgtEl>
                                          <p:spTgt spid="6"/>
                                        </p:tgtEl>
                                      </p:cBhvr>
                                    </p:animEffect>
                                    <p:set>
                                      <p:cBhvr>
                                        <p:cTn id="49" dur="1" fill="hold">
                                          <p:stCondLst>
                                            <p:cond delay="499"/>
                                          </p:stCondLst>
                                        </p:cTn>
                                        <p:tgtEl>
                                          <p:spTgt spid="6"/>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56" presetClass="entr" presetSubtype="0" fill="hold" grpId="0" nodeType="clickEffect">
                                  <p:stCondLst>
                                    <p:cond delay="0"/>
                                  </p:stCondLst>
                                  <p:iterate type="lt">
                                    <p:tmPct val="10000"/>
                                  </p:iterate>
                                  <p:childTnLst>
                                    <p:set>
                                      <p:cBhvr>
                                        <p:cTn id="59" dur="1" fill="hold">
                                          <p:stCondLst>
                                            <p:cond delay="0"/>
                                          </p:stCondLst>
                                        </p:cTn>
                                        <p:tgtEl>
                                          <p:spTgt spid="17"/>
                                        </p:tgtEl>
                                        <p:attrNameLst>
                                          <p:attrName>style.visibility</p:attrName>
                                        </p:attrNameLst>
                                      </p:cBhvr>
                                      <p:to>
                                        <p:strVal val="visible"/>
                                      </p:to>
                                    </p:set>
                                    <p:anim by="(-#ppt_w*2)" calcmode="lin" valueType="num">
                                      <p:cBhvr rctx="PPT">
                                        <p:cTn id="60" dur="500" autoRev="1" fill="hold">
                                          <p:stCondLst>
                                            <p:cond delay="0"/>
                                          </p:stCondLst>
                                        </p:cTn>
                                        <p:tgtEl>
                                          <p:spTgt spid="17"/>
                                        </p:tgtEl>
                                        <p:attrNameLst>
                                          <p:attrName>ppt_w</p:attrName>
                                        </p:attrNameLst>
                                      </p:cBhvr>
                                    </p:anim>
                                    <p:anim by="(#ppt_w*0.50)" calcmode="lin" valueType="num">
                                      <p:cBhvr>
                                        <p:cTn id="61" dur="500" decel="50000" autoRev="1" fill="hold">
                                          <p:stCondLst>
                                            <p:cond delay="0"/>
                                          </p:stCondLst>
                                        </p:cTn>
                                        <p:tgtEl>
                                          <p:spTgt spid="17"/>
                                        </p:tgtEl>
                                        <p:attrNameLst>
                                          <p:attrName>ppt_x</p:attrName>
                                        </p:attrNameLst>
                                      </p:cBhvr>
                                    </p:anim>
                                    <p:anim from="(-#ppt_h/2)" to="(#ppt_y)" calcmode="lin" valueType="num">
                                      <p:cBhvr>
                                        <p:cTn id="62" dur="1000" fill="hold">
                                          <p:stCondLst>
                                            <p:cond delay="0"/>
                                          </p:stCondLst>
                                        </p:cTn>
                                        <p:tgtEl>
                                          <p:spTgt spid="17"/>
                                        </p:tgtEl>
                                        <p:attrNameLst>
                                          <p:attrName>ppt_y</p:attrName>
                                        </p:attrNameLst>
                                      </p:cBhvr>
                                    </p:anim>
                                    <p:animRot by="21600000">
                                      <p:cBhvr>
                                        <p:cTn id="63" dur="1000" fill="hold">
                                          <p:stCondLst>
                                            <p:cond delay="0"/>
                                          </p:stCondLst>
                                        </p:cTn>
                                        <p:tgtEl>
                                          <p:spTgt spid="17"/>
                                        </p:tgtEl>
                                        <p:attrNameLst>
                                          <p:attrName>r</p:attrName>
                                        </p:attrNameLst>
                                      </p:cBhvr>
                                    </p:animRo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p:bldP spid="6" grpId="0"/>
      <p:bldP spid="6" grpId="1"/>
      <p:bldP spid="14" grpId="0"/>
      <p:bldP spid="14" grpId="1"/>
      <p:bldP spid="13" grpId="0"/>
      <p:bldP spid="13" grpId="1"/>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10296184" y="5046562"/>
            <a:ext cx="1617734" cy="1522845"/>
            <a:chOff x="2542015" y="139946"/>
            <a:chExt cx="7138490" cy="6538650"/>
          </a:xfrm>
        </p:grpSpPr>
        <p:pic>
          <p:nvPicPr>
            <p:cNvPr id="3" name="Picture 2">
              <a:extLst>
                <a:ext uri="{FF2B5EF4-FFF2-40B4-BE49-F238E27FC236}">
                  <a16:creationId xmlns:a16="http://schemas.microsoft.com/office/drawing/2014/main" id="{C9BCB436-1E63-4AF0-AA06-7FB5AE35AE61}"/>
                </a:ext>
              </a:extLst>
            </p:cNvPr>
            <p:cNvPicPr>
              <a:picLocks noChangeAspect="1"/>
            </p:cNvPicPr>
            <p:nvPr/>
          </p:nvPicPr>
          <p:blipFill>
            <a:blip r:embed="rId3">
              <a:duotone>
                <a:schemeClr val="accent6">
                  <a:shade val="45000"/>
                  <a:satMod val="135000"/>
                </a:schemeClr>
                <a:prstClr val="white"/>
              </a:duotone>
            </a:blip>
            <a:stretch>
              <a:fillRect/>
            </a:stretch>
          </p:blipFill>
          <p:spPr>
            <a:xfrm>
              <a:off x="3818810" y="139946"/>
              <a:ext cx="4584900" cy="2094490"/>
            </a:xfrm>
            <a:prstGeom prst="rect">
              <a:avLst/>
            </a:prstGeom>
            <a:effectLst>
              <a:glow rad="139700">
                <a:schemeClr val="accent4">
                  <a:satMod val="175000"/>
                  <a:alpha val="40000"/>
                </a:schemeClr>
              </a:glow>
            </a:effectLst>
          </p:spPr>
        </p:pic>
        <p:pic>
          <p:nvPicPr>
            <p:cNvPr id="4" name="Picture 3"/>
            <p:cNvPicPr>
              <a:picLocks noChangeAspect="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11500"/>
                      </a14:imgEffect>
                      <a14:imgEffect>
                        <a14:saturation sat="50000"/>
                      </a14:imgEffect>
                    </a14:imgLayer>
                  </a14:imgProps>
                </a:ext>
                <a:ext uri="{28A0092B-C50C-407E-A947-70E740481C1C}">
                  <a14:useLocalDpi xmlns:a14="http://schemas.microsoft.com/office/drawing/2010/main" val="0"/>
                </a:ext>
              </a:extLst>
            </a:blip>
            <a:stretch>
              <a:fillRect/>
            </a:stretch>
          </p:blipFill>
          <p:spPr>
            <a:xfrm>
              <a:off x="2542015" y="2234436"/>
              <a:ext cx="7138490" cy="4444160"/>
            </a:xfrm>
            <a:prstGeom prst="rect">
              <a:avLst/>
            </a:prstGeom>
            <a:noFill/>
            <a:effectLst>
              <a:glow rad="139700">
                <a:schemeClr val="accent4">
                  <a:satMod val="175000"/>
                  <a:alpha val="40000"/>
                </a:schemeClr>
              </a:glow>
            </a:effectLst>
          </p:spPr>
        </p:pic>
      </p:grpSp>
      <p:pic>
        <p:nvPicPr>
          <p:cNvPr id="5" name="Picture 4"/>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90000" l="15625" r="83594">
                        <a14:foregroundMark x1="27656" y1="29375" x2="27656" y2="29375"/>
                        <a14:foregroundMark x1="27656" y1="25938" x2="27656" y2="25938"/>
                        <a14:foregroundMark x1="18594" y1="11719" x2="31250" y2="16406"/>
                        <a14:foregroundMark x1="29375" y1="25625" x2="25469" y2="15156"/>
                        <a14:foregroundMark x1="38906" y1="14844" x2="49063" y2="5781"/>
                        <a14:foregroundMark x1="50000" y1="5156" x2="61563" y2="14219"/>
                        <a14:foregroundMark x1="50938" y1="5469" x2="57031" y2="10469"/>
                        <a14:foregroundMark x1="52500" y1="6875" x2="59219" y2="12031"/>
                        <a14:foregroundMark x1="61719" y1="15156" x2="71563" y2="11250"/>
                        <a14:foregroundMark x1="61719" y1="13594" x2="67969" y2="12031"/>
                        <a14:foregroundMark x1="72031" y1="29375" x2="72813" y2="14688"/>
                        <a14:foregroundMark x1="79844" y1="12500" x2="81563" y2="12188"/>
                        <a14:foregroundMark x1="81406" y1="11875" x2="71875" y2="10938"/>
                        <a14:foregroundMark x1="70313" y1="11563" x2="67188" y2="12031"/>
                        <a14:foregroundMark x1="21875" y1="11563" x2="19375" y2="11875"/>
                        <a14:foregroundMark x1="19688" y1="11875" x2="27344" y2="11094"/>
                        <a14:foregroundMark x1="22500" y1="11094" x2="30156" y2="11250"/>
                        <a14:foregroundMark x1="29531" y1="11719" x2="38281" y2="13906"/>
                        <a14:foregroundMark x1="29688" y1="11094" x2="34688" y2="12656"/>
                      </a14:backgroundRemoval>
                    </a14:imgEffect>
                  </a14:imgLayer>
                </a14:imgProps>
              </a:ext>
              <a:ext uri="{28A0092B-C50C-407E-A947-70E740481C1C}">
                <a14:useLocalDpi xmlns:a14="http://schemas.microsoft.com/office/drawing/2010/main" val="0"/>
              </a:ext>
            </a:extLst>
          </a:blip>
          <a:srcRect l="16102" t="2333" r="15735" b="10962"/>
          <a:stretch/>
        </p:blipFill>
        <p:spPr>
          <a:xfrm>
            <a:off x="432632" y="5046562"/>
            <a:ext cx="1282157" cy="1630957"/>
          </a:xfrm>
          <a:prstGeom prst="rect">
            <a:avLst/>
          </a:prstGeom>
        </p:spPr>
      </p:pic>
      <p:sp>
        <p:nvSpPr>
          <p:cNvPr id="9" name="Rectangle 8"/>
          <p:cNvSpPr/>
          <p:nvPr/>
        </p:nvSpPr>
        <p:spPr>
          <a:xfrm>
            <a:off x="2046006" y="5190496"/>
            <a:ext cx="7918956" cy="134308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200" dirty="0" smtClean="0"/>
          </a:p>
          <a:p>
            <a:pPr algn="ctr"/>
            <a:r>
              <a:rPr lang="fa-IR" dirty="0" smtClean="0"/>
              <a:t>  </a:t>
            </a:r>
            <a:r>
              <a:rPr lang="fa-IR" dirty="0"/>
              <a:t/>
            </a:r>
            <a:br>
              <a:rPr lang="fa-IR" dirty="0"/>
            </a:br>
            <a:endParaRPr lang="en-US" dirty="0"/>
          </a:p>
        </p:txBody>
      </p:sp>
      <p:sp>
        <p:nvSpPr>
          <p:cNvPr id="7" name="Rectangle 6"/>
          <p:cNvSpPr/>
          <p:nvPr/>
        </p:nvSpPr>
        <p:spPr>
          <a:xfrm>
            <a:off x="847507" y="261307"/>
            <a:ext cx="10325385" cy="446231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dirty="0">
              <a:cs typeface="QuranTaha" panose="02010000000000000000" pitchFamily="2" charset="-78"/>
            </a:endParaRPr>
          </a:p>
        </p:txBody>
      </p:sp>
      <p:sp>
        <p:nvSpPr>
          <p:cNvPr id="8" name="TextBox 7"/>
          <p:cNvSpPr txBox="1"/>
          <p:nvPr/>
        </p:nvSpPr>
        <p:spPr>
          <a:xfrm>
            <a:off x="2109108" y="5200319"/>
            <a:ext cx="7594600" cy="1323439"/>
          </a:xfrm>
          <a:prstGeom prst="rect">
            <a:avLst/>
          </a:prstGeom>
          <a:noFill/>
        </p:spPr>
        <p:txBody>
          <a:bodyPr wrap="square" rtlCol="0">
            <a:spAutoFit/>
          </a:bodyPr>
          <a:lstStyle/>
          <a:p>
            <a:pPr algn="ctr" rtl="1"/>
            <a:r>
              <a:rPr lang="fa-IR" sz="4000" dirty="0">
                <a:solidFill>
                  <a:srgbClr val="002060"/>
                </a:solidFill>
                <a:cs typeface="Persian-EntezareZohoor B3" panose="00000700000000000000" pitchFamily="2" charset="-78"/>
              </a:rPr>
              <a:t>برای اینکه همه شان با هم رستگار </a:t>
            </a:r>
            <a:r>
              <a:rPr lang="fa-IR" sz="4000" dirty="0" smtClean="0">
                <a:solidFill>
                  <a:srgbClr val="002060"/>
                </a:solidFill>
                <a:cs typeface="Persian-EntezareZohoor B3" panose="00000700000000000000" pitchFamily="2" charset="-78"/>
              </a:rPr>
              <a:t>شوند، </a:t>
            </a:r>
            <a:r>
              <a:rPr lang="fa-IR" sz="4000" dirty="0">
                <a:solidFill>
                  <a:srgbClr val="002060"/>
                </a:solidFill>
                <a:cs typeface="Persian-EntezareZohoor B3" panose="00000700000000000000" pitchFamily="2" charset="-78"/>
              </a:rPr>
              <a:t>باید همه شان باهم توبه کنند</a:t>
            </a:r>
            <a:endParaRPr lang="en-US" sz="4000" dirty="0">
              <a:solidFill>
                <a:srgbClr val="002060"/>
              </a:solidFill>
              <a:cs typeface="Persian-EntezareZohoor B3" panose="00000700000000000000" pitchFamily="2" charset="-78"/>
            </a:endParaRPr>
          </a:p>
        </p:txBody>
      </p:sp>
      <p:sp>
        <p:nvSpPr>
          <p:cNvPr id="6" name="TextBox 5"/>
          <p:cNvSpPr txBox="1"/>
          <p:nvPr/>
        </p:nvSpPr>
        <p:spPr>
          <a:xfrm>
            <a:off x="1042362" y="282895"/>
            <a:ext cx="10009196" cy="2475678"/>
          </a:xfrm>
          <a:prstGeom prst="rect">
            <a:avLst/>
          </a:prstGeom>
          <a:noFill/>
        </p:spPr>
        <p:txBody>
          <a:bodyPr wrap="square" rtlCol="0">
            <a:spAutoFit/>
          </a:bodyPr>
          <a:lstStyle/>
          <a:p>
            <a:pPr algn="ctr">
              <a:lnSpc>
                <a:spcPct val="150000"/>
              </a:lnSpc>
            </a:pPr>
            <a:r>
              <a:rPr lang="fa-IR" sz="2100" dirty="0">
                <a:effectLst>
                  <a:glow rad="228600">
                    <a:schemeClr val="accent4">
                      <a:satMod val="175000"/>
                      <a:alpha val="40000"/>
                    </a:schemeClr>
                  </a:glow>
                </a:effectLst>
                <a:cs typeface="QuranTaha" panose="02010000000000000000" pitchFamily="2" charset="-78"/>
              </a:rPr>
              <a:t>وَ قُلْ لِلْمُؤْمِناتِ يَغْضُضْنَ مِنْ أَبْصارِهِنَّ وَ يَحْفَظْنَ فُرُوجَهُنَّ وَ لا يُبْدينَ زينَتَهُنَّ إِلاَّ ما ظَهَرَ مِنْها وَ لْيَضْرِبْنَ بِخُمُرِهِنَّ عَلى‏ جُيُوبِهِنَّ وَ لا يُبْدينَ زينَتَهُنَّ إِلاَّ لِبُعُولَتِهِنَّ أَوْ آبائِهِنَّ أَوْ آباءِ بُعُولَتِهِنَّ أَوْ أَبْنائِهِنَّ أَوْ أَبْناءِ بُعُولَتِهِنَّ أَوْ إِخْوانِهِنَّ أَوْ بَني‏ إِخْوانِهِنَّ أَوْ بَني‏ أَخَواتِهِنَّ أَوْ نِسائِهِنَّ أَوْ ما مَلَكَتْ أَيْمانُهُنَّ أَوِ التَّابِعينَ غَيْرِ أُولِي الْإِرْبَةِ مِنَ الرِّجالِ أَوِ الطِّفْلِ الَّذينَ لَمْ يَظْهَرُوا عَلى‏ عَوْراتِ النِّساءِ وَ لا يَضْرِبْنَ بِأَرْجُلِهِنَّ لِيُعْلَمَ ما يُخْفينَ مِنْ زينَتِهِنَّ وَ تُوبُوا إِلَى اللَّهِ جَميعاً أَيُّهَا الْمُؤْمِنُونَ لَعَلَّكُمْ تُفْلِحُون</a:t>
            </a:r>
            <a:endParaRPr lang="en-US" sz="2100" dirty="0">
              <a:effectLst>
                <a:glow rad="228600">
                  <a:schemeClr val="accent4">
                    <a:satMod val="175000"/>
                    <a:alpha val="40000"/>
                  </a:schemeClr>
                </a:glow>
              </a:effectLst>
              <a:cs typeface="QuranTaha" panose="02010000000000000000" pitchFamily="2" charset="-78"/>
            </a:endParaRPr>
          </a:p>
        </p:txBody>
      </p:sp>
      <p:cxnSp>
        <p:nvCxnSpPr>
          <p:cNvPr id="12" name="Straight Connector 11"/>
          <p:cNvCxnSpPr/>
          <p:nvPr/>
        </p:nvCxnSpPr>
        <p:spPr>
          <a:xfrm>
            <a:off x="2560860" y="2874065"/>
            <a:ext cx="6889248" cy="6924"/>
          </a:xfrm>
          <a:prstGeom prst="line">
            <a:avLst/>
          </a:prstGeom>
          <a:ln w="28575">
            <a:headEnd type="non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847507" y="2959959"/>
            <a:ext cx="10325385" cy="1681229"/>
          </a:xfrm>
          <a:prstGeom prst="rect">
            <a:avLst/>
          </a:prstGeom>
          <a:noFill/>
        </p:spPr>
        <p:txBody>
          <a:bodyPr wrap="square" rtlCol="0">
            <a:spAutoFit/>
          </a:bodyPr>
          <a:lstStyle/>
          <a:p>
            <a:pPr algn="ctr">
              <a:lnSpc>
                <a:spcPct val="150000"/>
              </a:lnSpc>
            </a:pPr>
            <a:r>
              <a:rPr lang="fa-IR" sz="1400" dirty="0">
                <a:solidFill>
                  <a:srgbClr val="FF0000"/>
                </a:solidFill>
                <a:cs typeface="B Homa" panose="00000400000000000000" pitchFamily="2" charset="-78"/>
              </a:rPr>
              <a:t>و زنان مؤمن را بگو تا چشم‌ها (از نگاه ناروا) بپوشند و فروج و اندامشان را (از عمل زشت) محفوظ دارند و زینت و آرایش خود جز آن‌چه قهراً ظاهر می‏شود (بر بیگانه) آشکار نسازند، و باید سینه و بر و دوش خود را به مقنعه بپوشانند و زینت و جمال خود را آشکار نسازند جز برای شوهران خود یا پدران یا پدران شوهر یا پسران خود یا پسران شوهر یا برادران خود یا پسران برادران و پسران خواهران خود یا زنان خود (یعنی زنان مسلمه) یا کنیزان ملکی خویش یا مردان اتباع خانواده که رغبت به زنان ندارند یا اطفالی که هنوز بر عورت و محارم زنان آگاه نیستند (و از غیر این اشخاص مذکور احتجاب و احتراز کنند) و آن طور پای به زمین نزنند که خلخال و زیور پنهان پاهایشان معلوم شود. و ای اهل ایمان، همه به درگاه خدا توبه کنید، باشد که رستگار شوید.</a:t>
            </a:r>
          </a:p>
        </p:txBody>
      </p:sp>
      <p:sp>
        <p:nvSpPr>
          <p:cNvPr id="13" name="TextBox 12"/>
          <p:cNvSpPr txBox="1"/>
          <p:nvPr/>
        </p:nvSpPr>
        <p:spPr>
          <a:xfrm>
            <a:off x="959412" y="2305605"/>
            <a:ext cx="1561260" cy="473206"/>
          </a:xfrm>
          <a:prstGeom prst="rect">
            <a:avLst/>
          </a:prstGeom>
          <a:noFill/>
        </p:spPr>
        <p:txBody>
          <a:bodyPr wrap="square" rtlCol="0">
            <a:spAutoFit/>
          </a:bodyPr>
          <a:lstStyle/>
          <a:p>
            <a:pPr algn="ctr" rtl="1">
              <a:lnSpc>
                <a:spcPct val="150000"/>
              </a:lnSpc>
            </a:pPr>
            <a:r>
              <a:rPr lang="fa-IR" dirty="0" smtClean="0">
                <a:effectLst>
                  <a:glow rad="228600">
                    <a:schemeClr val="accent4">
                      <a:satMod val="175000"/>
                      <a:alpha val="40000"/>
                    </a:schemeClr>
                  </a:glow>
                </a:effectLst>
                <a:cs typeface="B Nazanin" panose="00000400000000000000" pitchFamily="2" charset="-78"/>
              </a:rPr>
              <a:t>سوره نور  آیه 31</a:t>
            </a:r>
            <a:endParaRPr lang="en-US" dirty="0">
              <a:effectLst>
                <a:glow rad="228600">
                  <a:schemeClr val="accent4">
                    <a:satMod val="175000"/>
                    <a:alpha val="40000"/>
                  </a:schemeClr>
                </a:glow>
              </a:effectLst>
              <a:cs typeface="B Nazanin" panose="00000400000000000000" pitchFamily="2" charset="-78"/>
            </a:endParaRPr>
          </a:p>
        </p:txBody>
      </p:sp>
      <p:sp>
        <p:nvSpPr>
          <p:cNvPr id="17" name="TextBox 16"/>
          <p:cNvSpPr txBox="1"/>
          <p:nvPr/>
        </p:nvSpPr>
        <p:spPr>
          <a:xfrm>
            <a:off x="2004138" y="5508095"/>
            <a:ext cx="7594600" cy="707886"/>
          </a:xfrm>
          <a:prstGeom prst="rect">
            <a:avLst/>
          </a:prstGeom>
          <a:noFill/>
        </p:spPr>
        <p:txBody>
          <a:bodyPr wrap="square" rtlCol="0">
            <a:spAutoFit/>
          </a:bodyPr>
          <a:lstStyle/>
          <a:p>
            <a:pPr algn="ctr" rtl="1"/>
            <a:r>
              <a:rPr lang="fa-IR" sz="4000" dirty="0" smtClean="0">
                <a:solidFill>
                  <a:srgbClr val="002060"/>
                </a:solidFill>
                <a:cs typeface="Persian-EntezareZohoor B3" panose="00000700000000000000" pitchFamily="2" charset="-78"/>
              </a:rPr>
              <a:t>حرکت ایمانی دسته جمعی</a:t>
            </a:r>
            <a:endParaRPr lang="en-US" sz="4000" dirty="0">
              <a:solidFill>
                <a:srgbClr val="002060"/>
              </a:solidFill>
              <a:cs typeface="Persian-EntezareZohoor B3" panose="00000700000000000000" pitchFamily="2" charset="-78"/>
            </a:endParaRPr>
          </a:p>
        </p:txBody>
      </p:sp>
    </p:spTree>
    <p:extLst>
      <p:ext uri="{BB962C8B-B14F-4D97-AF65-F5344CB8AC3E}">
        <p14:creationId xmlns:p14="http://schemas.microsoft.com/office/powerpoint/2010/main" val="74696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500" autoRev="1" fill="hold">
                                          <p:stCondLst>
                                            <p:cond delay="0"/>
                                          </p:stCondLst>
                                        </p:cTn>
                                        <p:tgtEl>
                                          <p:spTgt spid="6"/>
                                        </p:tgtEl>
                                        <p:attrNameLst>
                                          <p:attrName>ppt_w</p:attrName>
                                        </p:attrNameLst>
                                      </p:cBhvr>
                                    </p:anim>
                                    <p:anim by="(#ppt_w*0.50)" calcmode="lin" valueType="num">
                                      <p:cBhvr>
                                        <p:cTn id="15" dur="500" decel="50000" autoRev="1" fill="hold">
                                          <p:stCondLst>
                                            <p:cond delay="0"/>
                                          </p:stCondLst>
                                        </p:cTn>
                                        <p:tgtEl>
                                          <p:spTgt spid="6"/>
                                        </p:tgtEl>
                                        <p:attrNameLst>
                                          <p:attrName>ppt_x</p:attrName>
                                        </p:attrNameLst>
                                      </p:cBhvr>
                                    </p:anim>
                                    <p:anim from="(-#ppt_h/2)" to="(#ppt_y)" calcmode="lin" valueType="num">
                                      <p:cBhvr>
                                        <p:cTn id="16" dur="1000" fill="hold">
                                          <p:stCondLst>
                                            <p:cond delay="0"/>
                                          </p:stCondLst>
                                        </p:cTn>
                                        <p:tgtEl>
                                          <p:spTgt spid="6"/>
                                        </p:tgtEl>
                                        <p:attrNameLst>
                                          <p:attrName>ppt_y</p:attrName>
                                        </p:attrNameLst>
                                      </p:cBhvr>
                                    </p:anim>
                                    <p:animRot by="21600000">
                                      <p:cBhvr>
                                        <p:cTn id="17" dur="1000" fill="hold">
                                          <p:stCondLst>
                                            <p:cond delay="0"/>
                                          </p:stCondLst>
                                        </p:cTn>
                                        <p:tgtEl>
                                          <p:spTgt spid="6"/>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p:bldP spid="8" grpId="1"/>
      <p:bldP spid="6" grpId="0"/>
      <p:bldP spid="14" grpId="0"/>
      <p:bldP spid="13"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899</Words>
  <Application>Microsoft Office PowerPoint</Application>
  <PresentationFormat>Widescreen</PresentationFormat>
  <Paragraphs>38</Paragraphs>
  <Slides>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B Homa</vt:lpstr>
      <vt:lpstr>B Nazanin</vt:lpstr>
      <vt:lpstr>Calibri</vt:lpstr>
      <vt:lpstr>Calibri Light</vt:lpstr>
      <vt:lpstr>Persian-EntezareZohoor B3</vt:lpstr>
      <vt:lpstr>Persian-EntezareZohoor B4</vt:lpstr>
      <vt:lpstr>QuranTaha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muhammadJavad Ghasabifard</cp:lastModifiedBy>
  <cp:revision>48</cp:revision>
  <dcterms:created xsi:type="dcterms:W3CDTF">2017-12-03T20:16:00Z</dcterms:created>
  <dcterms:modified xsi:type="dcterms:W3CDTF">2017-12-17T16:02:45Z</dcterms:modified>
</cp:coreProperties>
</file>