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0" r:id="rId1"/>
  </p:sldMasterIdLst>
  <p:notesMasterIdLst>
    <p:notesMasterId r:id="rId15"/>
  </p:notesMasterIdLst>
  <p:sldIdLst>
    <p:sldId id="280" r:id="rId2"/>
    <p:sldId id="276" r:id="rId3"/>
    <p:sldId id="282" r:id="rId4"/>
    <p:sldId id="271" r:id="rId5"/>
    <p:sldId id="283" r:id="rId6"/>
    <p:sldId id="284" r:id="rId7"/>
    <p:sldId id="285" r:id="rId8"/>
    <p:sldId id="286" r:id="rId9"/>
    <p:sldId id="287" r:id="rId10"/>
    <p:sldId id="288" r:id="rId11"/>
    <p:sldId id="289" r:id="rId12"/>
    <p:sldId id="290" r:id="rId13"/>
    <p:sldId id="291" r:id="rId14"/>
  </p:sldIdLst>
  <p:sldSz cx="12192000" cy="6858000"/>
  <p:notesSz cx="6858000" cy="9144000"/>
  <p:embeddedFontLst>
    <p:embeddedFont>
      <p:font typeface="Nabi" panose="02000500000000020002" pitchFamily="2" charset="0"/>
      <p:regular r:id="rId16"/>
    </p:embeddedFont>
    <p:embeddedFont>
      <p:font typeface="2  Mitra_3 (MRT)" panose="00000700000000000000" pitchFamily="2" charset="-78"/>
      <p:bold r:id="rId17"/>
    </p:embeddedFont>
    <p:embeddedFont>
      <p:font typeface="Corbel" panose="020B0503020204020204" pitchFamily="34" charset="0"/>
      <p:regular r:id="rId18"/>
      <p:bold r:id="rId19"/>
      <p:italic r:id="rId20"/>
      <p:boldItalic r:id="rId21"/>
    </p:embeddedFont>
    <p:embeddedFont>
      <p:font typeface="Calibri" panose="020F0502020204030204" pitchFamily="34" charset="0"/>
      <p:regular r:id="rId22"/>
      <p:bold r:id="rId23"/>
    </p:embeddedFont>
    <p:embeddedFont>
      <p:font typeface="Wingdings 2" panose="05020102010507070707" pitchFamily="18" charset="2"/>
      <p:regular r:id="rId24"/>
    </p:embeddedFont>
    <p:embeddedFont>
      <p:font typeface="EntezareZohoor B4" panose="00000700000000000000" pitchFamily="2" charset="-78"/>
      <p:bold r:id="rId25"/>
    </p:embeddedFont>
    <p:embeddedFont>
      <p:font typeface="EntezareZohoor 2 **" panose="00000700000000000000" pitchFamily="2" charset="-78"/>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99CADD-58B3-432B-8467-C51265391730}">
          <p14:sldIdLst>
            <p14:sldId id="280"/>
            <p14:sldId id="276"/>
            <p14:sldId id="282"/>
            <p14:sldId id="271"/>
            <p14:sldId id="283"/>
          </p14:sldIdLst>
        </p14:section>
        <p14:section name="Untitled Section" id="{034C3BDA-7C24-4B62-AB17-1A46681FF899}">
          <p14:sldIdLst>
            <p14:sldId id="284"/>
            <p14:sldId id="285"/>
            <p14:sldId id="286"/>
            <p14:sldId id="287"/>
            <p14:sldId id="288"/>
            <p14:sldId id="289"/>
            <p14:sldId id="290"/>
            <p14:sldId id="291"/>
          </p14:sldIdLst>
        </p14:section>
      </p14:sectionLst>
    </p:ext>
    <p:ext uri="{EFAFB233-063F-42B5-8137-9DF3F51BA10A}">
      <p15:sldGuideLst xmlns:p15="http://schemas.microsoft.com/office/powerpoint/2012/main">
        <p15:guide id="1" pos="2162" userDrawn="1">
          <p15:clr>
            <a:srgbClr val="A4A3A4"/>
          </p15:clr>
        </p15:guide>
        <p15:guide id="2" orient="horz" pos="3838"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363E"/>
    <a:srgbClr val="40BAD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2605" autoAdjust="0"/>
  </p:normalViewPr>
  <p:slideViewPr>
    <p:cSldViewPr snapToGrid="0">
      <p:cViewPr varScale="1">
        <p:scale>
          <a:sx n="59" d="100"/>
          <a:sy n="59" d="100"/>
        </p:scale>
        <p:origin x="1313" y="34"/>
      </p:cViewPr>
      <p:guideLst>
        <p:guide pos="2162"/>
        <p:guide orient="horz" pos="3838"/>
        <p:guide orient="horz" pos="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FB23E12-1F96-4526-A6C4-2937419FDDC7}" type="datetimeFigureOut">
              <a:rPr lang="fa-IR" smtClean="0"/>
              <a:t>08/03/1439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37F0834-9F6E-44BA-821A-B883F24F22F0}" type="slidenum">
              <a:rPr lang="fa-IR" smtClean="0"/>
              <a:t>‹#›</a:t>
            </a:fld>
            <a:endParaRPr lang="fa-IR"/>
          </a:p>
        </p:txBody>
      </p:sp>
    </p:spTree>
    <p:extLst>
      <p:ext uri="{BB962C8B-B14F-4D97-AF65-F5344CB8AC3E}">
        <p14:creationId xmlns:p14="http://schemas.microsoft.com/office/powerpoint/2010/main" val="310540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 بعد: موضوع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کفار از چه مورادی برای تبلیغ علیه پیامبر استفاده می کنند تا مانع شوند که مومنین به ایشان گوش دهند و فرمایشات حضرت را قبول کنند:</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a:t>
            </a:fld>
            <a:endParaRPr lang="fa-IR"/>
          </a:p>
        </p:txBody>
      </p:sp>
    </p:spTree>
    <p:extLst>
      <p:ext uri="{BB962C8B-B14F-4D97-AF65-F5344CB8AC3E}">
        <p14:creationId xmlns:p14="http://schemas.microsoft.com/office/powerpoint/2010/main" val="2766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راحتی  زندگی خود در دنیا را به رخ می کشند: </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10</a:t>
            </a:fld>
            <a:endParaRPr lang="fa-IR"/>
          </a:p>
        </p:txBody>
      </p:sp>
    </p:spTree>
    <p:extLst>
      <p:ext uri="{BB962C8B-B14F-4D97-AF65-F5344CB8AC3E}">
        <p14:creationId xmlns:p14="http://schemas.microsoft.com/office/powerpoint/2010/main" val="415244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وَ قالَ الَّذينَ اسْتُضْعِفُوا لِلَّذينَ اسْتَکْبَرُوا بَلْ مَکْرُ اللَّيْلِ وَ النَّهارِ إِذْ تَأْمُرُونَنا أَنْ نَکْفُرَ بِاللَّهِ وَ نَجْعَلَ لَهُ أَنْداداً وَ أَسَرُّوا النَّدامَةَ لَمَّا رَأَوُا الْعَذابَ وَ جَعَلْنَا الْأَغْلالَ في‏ أَعْناقِ الَّذينَ کَفَرُوا هَلْ يُجْزَوْنَ إِلاَّ ما کانُوا يَعْمَلُونَ‏</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11</a:t>
            </a:fld>
            <a:endParaRPr lang="fa-IR"/>
          </a:p>
        </p:txBody>
      </p:sp>
    </p:spTree>
    <p:extLst>
      <p:ext uri="{BB962C8B-B14F-4D97-AF65-F5344CB8AC3E}">
        <p14:creationId xmlns:p14="http://schemas.microsoft.com/office/powerpoint/2010/main" val="9398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شبانه روز مکر میکنند و در این مکر هم از استضعاف دیگران استفاده میکنند: </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12</a:t>
            </a:fld>
            <a:endParaRPr lang="fa-IR"/>
          </a:p>
        </p:txBody>
      </p:sp>
    </p:spTree>
    <p:extLst>
      <p:ext uri="{BB962C8B-B14F-4D97-AF65-F5344CB8AC3E}">
        <p14:creationId xmlns:p14="http://schemas.microsoft.com/office/powerpoint/2010/main" val="40372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a:solidFill>
                  <a:schemeClr val="bg1"/>
                </a:solidFill>
                <a:cs typeface="EntezareZohoor 2 **" panose="00000700000000000000" pitchFamily="2" charset="-78"/>
              </a:rPr>
              <a:t>1 . استفاده از اعتقادات مذهبی مردم</a:t>
            </a:r>
            <a:r>
              <a:rPr lang="en-US" sz="1200" dirty="0">
                <a:solidFill>
                  <a:schemeClr val="bg1"/>
                </a:solidFill>
                <a:cs typeface="EntezareZohoor 2 **" panose="00000700000000000000" pitchFamily="2" charset="-78"/>
              </a:rPr>
              <a:t> </a:t>
            </a:r>
            <a:r>
              <a:rPr lang="fa-IR" sz="1200" dirty="0">
                <a:solidFill>
                  <a:schemeClr val="bg1"/>
                </a:solidFill>
                <a:cs typeface="EntezareZohoor 2 **" panose="00000700000000000000" pitchFamily="2" charset="-78"/>
              </a:rPr>
              <a:t>ص. بعد: </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2</a:t>
            </a:fld>
            <a:endParaRPr lang="fa-IR"/>
          </a:p>
        </p:txBody>
      </p:sp>
    </p:spTree>
    <p:extLst>
      <p:ext uri="{BB962C8B-B14F-4D97-AF65-F5344CB8AC3E}">
        <p14:creationId xmlns:p14="http://schemas.microsoft.com/office/powerpoint/2010/main" val="46479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يَسْئَلُونَكَ عَنِ الشَّهْرِ الْحَرامِ قِتالٍ فيهِ قُلْ قِتالٌ فيهِ كَبيرٌ وَ صَدٌّ عَنْ سَبيلِ اللَّهِ وَ كُفْرٌ بِهِ وَ الْمَسْجِدِ الْحَرامِ وَ إِخْراجُ أَهْلِهِ مِنْهُ أَكْبَرُ عِنْدَ اللَّهِ وَ الْفِتْنَةُ أَكْبَرُ مِنَ الْقَتْلِ وَ لا يَزالُونَ يُقاتِلُونَكُمْ حَتَّى يَرُدُّوكُمْ عَنْ دينِكُمْ إِنِ اسْتَطاعُوا وَ مَنْ يَرْتَدِدْ مِنْكُمْ عَنْ دينِهِ فَيَمُتْ وَ هُوَ كافِرٌ فَأُولئِكَ حَبِطَتْ أَعْمالُهُمْ فِي الدُّنْيا وَ الْآخِرَةِ وَ أُولئِكَ أَصْحابُ النَّارِ هُمْ فيها خالِدُون‏</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3</a:t>
            </a:fld>
            <a:endParaRPr lang="fa-IR"/>
          </a:p>
        </p:txBody>
      </p:sp>
    </p:spTree>
    <p:extLst>
      <p:ext uri="{BB962C8B-B14F-4D97-AF65-F5344CB8AC3E}">
        <p14:creationId xmlns:p14="http://schemas.microsoft.com/office/powerpoint/2010/main" val="110288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شبانه روز مکر میکنند و در این مکر هم از استضعاف دیگران استفاده میکنند: </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4</a:t>
            </a:fld>
            <a:endParaRPr lang="fa-IR"/>
          </a:p>
        </p:txBody>
      </p:sp>
    </p:spTree>
    <p:extLst>
      <p:ext uri="{BB962C8B-B14F-4D97-AF65-F5344CB8AC3E}">
        <p14:creationId xmlns:p14="http://schemas.microsoft.com/office/powerpoint/2010/main" val="412514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وَ قالَ الَّذينَ اسْتُضْعِفُوا لِلَّذينَ اسْتَکْبَرُوا بَلْ مَکْرُ اللَّيْلِ وَ النَّهارِ إِذْ تَأْمُرُونَنا أَنْ نَکْفُرَ بِاللَّهِ وَ نَجْعَلَ لَهُ أَنْداداً وَ أَسَرُّوا النَّدامَةَ لَمَّا رَأَوُا الْعَذابَ وَ جَعَلْنَا الْأَغْلالَ في‏ أَعْناقِ الَّذينَ کَفَرُوا هَلْ يُجْزَوْنَ إِلاَّ ما کانُوا يَعْمَلُونَ‏</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5</a:t>
            </a:fld>
            <a:endParaRPr lang="fa-IR"/>
          </a:p>
        </p:txBody>
      </p:sp>
    </p:spTree>
    <p:extLst>
      <p:ext uri="{BB962C8B-B14F-4D97-AF65-F5344CB8AC3E}">
        <p14:creationId xmlns:p14="http://schemas.microsoft.com/office/powerpoint/2010/main" val="360060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r>
              <a:rPr lang="fa-IR" sz="1200" kern="1200" dirty="0">
                <a:solidFill>
                  <a:schemeClr val="tx1"/>
                </a:solidFill>
                <a:effectLst/>
                <a:latin typeface="+mn-lt"/>
                <a:ea typeface="+mn-ea"/>
                <a:cs typeface="+mn-cs"/>
              </a:rPr>
              <a:t>قدرت خود را به رخ می کشند</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6</a:t>
            </a:fld>
            <a:endParaRPr lang="fa-IR"/>
          </a:p>
        </p:txBody>
      </p:sp>
    </p:spTree>
    <p:extLst>
      <p:ext uri="{BB962C8B-B14F-4D97-AF65-F5344CB8AC3E}">
        <p14:creationId xmlns:p14="http://schemas.microsoft.com/office/powerpoint/2010/main" val="339304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فصلت : 15 فَأَمَّا عادٌ فَاسْتَكْبَرُوا فِي الْأَرْضِ بِغَيْرِ الْحَقِّ وَ قالُوا مَنْ أَشَدُّ مِنَّا قُوَّةً أَ وَ لَمْ يَرَوْا أَنَّ اللَّهَ الَّذي خَلَقَهُمْ هُوَ أَشَدُّ مِنْهُمْ قُوَّةً وَ كانُوا بِآياتِنا يَجْحَدُون‏</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غافر : 21 أَ وَ لَمْ يَسيرُوا فِي الْأَرْضِ فَيَنْظُرُوا كَيْفَ كانَ عاقِبَةُ الَّذينَ كانُوا مِنْ قَبْلِهِمْ كانُوا هُمْ أَشَدَّ مِنْهُمْ قُوَّةً وَ آثاراً فِي الْأَرْضِ فَأَخَذَهُمُ اللَّهُ بِذُنُوبِهِمْ وَ ما كانَ لَهُمْ مِنَ اللَّهِ مِنْ واق‏</a:t>
            </a:r>
            <a:endParaRPr lang="en-US"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7</a:t>
            </a:fld>
            <a:endParaRPr lang="fa-IR"/>
          </a:p>
        </p:txBody>
      </p:sp>
    </p:spTree>
    <p:extLst>
      <p:ext uri="{BB962C8B-B14F-4D97-AF65-F5344CB8AC3E}">
        <p14:creationId xmlns:p14="http://schemas.microsoft.com/office/powerpoint/2010/main" val="302013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rtl="1"/>
            <a:r>
              <a:rPr lang="fa-IR" sz="1200" kern="1200" dirty="0">
                <a:solidFill>
                  <a:schemeClr val="tx1"/>
                </a:solidFill>
                <a:effectLst/>
                <a:latin typeface="+mn-lt"/>
                <a:ea typeface="+mn-ea"/>
                <a:cs typeface="+mn-cs"/>
              </a:rPr>
              <a:t>اعتقادات مومنین را خرافه می دانند و مسخره میکنند علت هم این هست که عقلشان نمیرسه:</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8</a:t>
            </a:fld>
            <a:endParaRPr lang="fa-IR"/>
          </a:p>
        </p:txBody>
      </p:sp>
    </p:spTree>
    <p:extLst>
      <p:ext uri="{BB962C8B-B14F-4D97-AF65-F5344CB8AC3E}">
        <p14:creationId xmlns:p14="http://schemas.microsoft.com/office/powerpoint/2010/main" val="173452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وسبأ : 7 وَ قالَ الَّذينَ كَفَرُوا هَلْ نَدُلُّكُمْ عَلى‏ رَجُلٍ يُنَبِّئُكُمْ إِذا مُزِّقْتُمْ كُلَّ مُمَزَّقٍ إِنَّكُمْ لَفي‏ خَلْقٍ جَديد</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اینها فکر میکنند که علمی که ناقص و نصفه به آن رسیده اند نجاتشان میدهد:</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غافر : 83 فَلَمَّا جاءَتْهُمْ رُسُلُهُمْ بِالْبَيِّناتِ فَرِحُوا بِما عِنْدَهُمْ مِنَ الْعِلْمِ وَ حاقَ بِهِمْ ما كانُوا بِهِ يَسْتَهْزِؤُن‏</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شیخ طوسی در التبیان فی تفسیر القرآن</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و قيل: إن المعنى فرحوا بما عندهم من العلم يعني الكفار بما اعتقدوا انه علم إذ قالوا: نحن اعلم منهم لن نعذب و لن نبعث، فكان ذلك جهلا و اعتقدوا انه علم، فأطلق الاسم عليه بالعلم على اعتقادهم،</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حجر : 10 وَ لَقَدْ أَرْسَلْنا مِنْ قَبْلِكَ في‏ شِيَعِ الْأَوَّلينَ </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حجر : 11 وَ ما يَأْتيهِمْ مِنْ رَسُولٍ إِلاَّ كانُوا بِهِ يَسْتَهْزِؤُنَ </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اتفاقا اینها متوجه نسیتند:</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صُمٌّ بُكْمٌ عُمْيٌ فَهُمْ لا يَعْقِلُون‏</a:t>
            </a:r>
            <a:endParaRPr lang="en-US"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9</a:t>
            </a:fld>
            <a:endParaRPr lang="fa-IR"/>
          </a:p>
        </p:txBody>
      </p:sp>
    </p:spTree>
    <p:extLst>
      <p:ext uri="{BB962C8B-B14F-4D97-AF65-F5344CB8AC3E}">
        <p14:creationId xmlns:p14="http://schemas.microsoft.com/office/powerpoint/2010/main" val="233030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11/26/2017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11/26/2017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B3049-27D6-4710-8830-8C0189CF6838}"/>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Lst>
          </a:blip>
          <a:srcRect l="21773" t="28675" r="22709" b="43835"/>
          <a:stretch/>
        </p:blipFill>
        <p:spPr>
          <a:xfrm>
            <a:off x="789354" y="1070707"/>
            <a:ext cx="10589845" cy="4431323"/>
          </a:xfrm>
          <a:prstGeom prst="rect">
            <a:avLst/>
          </a:prstGeom>
        </p:spPr>
      </p:pic>
      <p:pic>
        <p:nvPicPr>
          <p:cNvPr id="7" name="Picture 6">
            <a:extLst>
              <a:ext uri="{FF2B5EF4-FFF2-40B4-BE49-F238E27FC236}">
                <a16:creationId xmlns:a16="http://schemas.microsoft.com/office/drawing/2014/main" id="{79D22FDC-C40F-4A0E-847F-E00F1DFFD338}"/>
              </a:ext>
            </a:extLst>
          </p:cNvPr>
          <p:cNvPicPr>
            <a:picLocks noChangeAspect="1"/>
          </p:cNvPicPr>
          <p:nvPr/>
        </p:nvPicPr>
        <p:blipFill>
          <a:blip r:embed="rId5">
            <a:duotone>
              <a:schemeClr val="accent1">
                <a:shade val="45000"/>
                <a:satMod val="135000"/>
              </a:schemeClr>
              <a:prstClr val="white"/>
            </a:duotone>
          </a:blip>
          <a:stretch>
            <a:fillRect/>
          </a:stretch>
        </p:blipFill>
        <p:spPr>
          <a:xfrm>
            <a:off x="1809068" y="1235111"/>
            <a:ext cx="8550416" cy="3998369"/>
          </a:xfrm>
          <a:prstGeom prst="rect">
            <a:avLst/>
          </a:prstGeom>
        </p:spPr>
      </p:pic>
      <p:pic>
        <p:nvPicPr>
          <p:cNvPr id="3" name="Picture 2">
            <a:extLst>
              <a:ext uri="{FF2B5EF4-FFF2-40B4-BE49-F238E27FC236}">
                <a16:creationId xmlns:a16="http://schemas.microsoft.com/office/drawing/2014/main" id="{08E6AAF6-8605-4087-8B25-777C49AF015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82772" y="4968950"/>
            <a:ext cx="1197935" cy="1637414"/>
          </a:xfrm>
          <a:prstGeom prst="rect">
            <a:avLst/>
          </a:prstGeom>
        </p:spPr>
      </p:pic>
    </p:spTree>
    <p:extLst>
      <p:ext uri="{BB962C8B-B14F-4D97-AF65-F5344CB8AC3E}">
        <p14:creationId xmlns:p14="http://schemas.microsoft.com/office/powerpoint/2010/main" val="28897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a:blip r:embed="rId3"/>
          <a:stretch>
            <a:fillRect/>
          </a:stretch>
        </p:blipFill>
        <p:spPr>
          <a:xfrm>
            <a:off x="3858" y="1"/>
            <a:ext cx="12184284" cy="6858000"/>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9932246" y="1"/>
            <a:ext cx="1978104" cy="2703799"/>
          </a:xfrm>
          <a:prstGeom prst="rect">
            <a:avLst/>
          </a:prstGeom>
        </p:spPr>
      </p:pic>
      <p:sp>
        <p:nvSpPr>
          <p:cNvPr id="2" name="Rectangle 1"/>
          <p:cNvSpPr/>
          <p:nvPr/>
        </p:nvSpPr>
        <p:spPr>
          <a:xfrm>
            <a:off x="3858" y="1643603"/>
            <a:ext cx="12192000" cy="3845017"/>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400" dirty="0">
                <a:solidFill>
                  <a:schemeClr val="tx2"/>
                </a:solidFill>
                <a:latin typeface="Nabi" panose="02000500000000020002" pitchFamily="2" charset="0"/>
                <a:cs typeface="Nabi" panose="02000500000000020002" pitchFamily="2" charset="0"/>
              </a:rPr>
              <a:t>«وَ قالَ الَّذينَ كَفَرُوا هَلْ نَدُلُّكُمْ عَلى‏ رَجُلٍ يُنَبِّئُكُمْ إِذا مُزِّقْتُمْ كُلَّ مُمَزَّقٍ إِنَّكُمْ لَفي‏ خَلْقٍ جَديد»</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سبأ، 7</a:t>
            </a:r>
            <a:endParaRPr lang="en-US" sz="2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3858" y="1519955"/>
            <a:ext cx="12192000" cy="4121696"/>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4000" dirty="0">
                <a:solidFill>
                  <a:schemeClr val="tx1"/>
                </a:solidFill>
                <a:latin typeface="Nabi" panose="02000500000000020002" pitchFamily="2" charset="0"/>
                <a:cs typeface="2  Mitra_3 (MRT)" panose="00000700000000000000" pitchFamily="2" charset="-78"/>
              </a:rPr>
              <a:t>آنان که کفر ورزیده اند، از روى استهزا به همکیشان خود گفتند: آیا مردى را به شما نشان دهیم که شما را خبر مى دهد که چون مردید و بدن هایتان کاملاً متلاشى و پراکنده گشت، قطعاً در آفرینشى جدید قرار مى گیرید و حیاتى دوباره مى یابید ؟</a:t>
            </a:r>
            <a:endParaRPr lang="fa-IR" sz="2000" dirty="0">
              <a:solidFill>
                <a:schemeClr val="tx1"/>
              </a:solidFill>
              <a:latin typeface="Nabi" panose="02000500000000020002" pitchFamily="2" charset="0"/>
              <a:cs typeface="2  Mitra_3 (MRT)" panose="00000700000000000000" pitchFamily="2" charset="-78"/>
            </a:endParaRPr>
          </a:p>
        </p:txBody>
      </p:sp>
      <p:sp>
        <p:nvSpPr>
          <p:cNvPr id="6" name="Rectangle 5">
            <a:extLst>
              <a:ext uri="{FF2B5EF4-FFF2-40B4-BE49-F238E27FC236}">
                <a16:creationId xmlns:a16="http://schemas.microsoft.com/office/drawing/2014/main" id="{2FFE95FA-F12B-4B82-B11D-7EDB064196D5}"/>
              </a:ext>
            </a:extLst>
          </p:cNvPr>
          <p:cNvSpPr/>
          <p:nvPr/>
        </p:nvSpPr>
        <p:spPr>
          <a:xfrm>
            <a:off x="-3858" y="1239546"/>
            <a:ext cx="12192000" cy="4653130"/>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800" dirty="0">
                <a:solidFill>
                  <a:schemeClr val="tx2"/>
                </a:solidFill>
                <a:latin typeface="Nabi" panose="02000500000000020002" pitchFamily="2" charset="0"/>
                <a:cs typeface="Nabi" panose="02000500000000020002" pitchFamily="2" charset="0"/>
              </a:rPr>
              <a:t>«</a:t>
            </a:r>
            <a:r>
              <a:rPr lang="fa-IR" sz="4800" dirty="0">
                <a:solidFill>
                  <a:srgbClr val="FF0000"/>
                </a:solidFill>
                <a:latin typeface="Nabi" panose="02000500000000020002" pitchFamily="2" charset="0"/>
                <a:cs typeface="Nabi" panose="02000500000000020002" pitchFamily="2" charset="0"/>
              </a:rPr>
              <a:t>فَلَمَّا جاءَتْهُمْ رُسُلُهُمْ بِالْبَيِّناتِ فَرِحُوا بِما عِنْدَهُمْ مِنَ الْعِلْمِ وَ حاقَ بِهِمْ </a:t>
            </a:r>
            <a:r>
              <a:rPr lang="fa-IR" sz="4800" dirty="0">
                <a:solidFill>
                  <a:schemeClr val="tx2"/>
                </a:solidFill>
                <a:latin typeface="Nabi" panose="02000500000000020002" pitchFamily="2" charset="0"/>
                <a:cs typeface="Nabi" panose="02000500000000020002" pitchFamily="2" charset="0"/>
              </a:rPr>
              <a:t>ما كانُوا بِهِ يَسْتَهْزِؤُن»</a:t>
            </a:r>
          </a:p>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غافر، 83</a:t>
            </a:r>
            <a:endParaRPr lang="en-US" sz="500" dirty="0">
              <a:solidFill>
                <a:schemeClr val="tx2">
                  <a:lumMod val="90000"/>
                  <a:lumOff val="10000"/>
                </a:schemeClr>
              </a:solidFill>
              <a:latin typeface="Nabi" panose="02000500000000020002" pitchFamily="2" charset="0"/>
              <a:cs typeface="Nabi" panose="02000500000000020002" pitchFamily="2" charset="0"/>
            </a:endParaRPr>
          </a:p>
        </p:txBody>
      </p:sp>
      <p:sp>
        <p:nvSpPr>
          <p:cNvPr id="7" name="Content Placeholder 2">
            <a:extLst>
              <a:ext uri="{FF2B5EF4-FFF2-40B4-BE49-F238E27FC236}">
                <a16:creationId xmlns:a16="http://schemas.microsoft.com/office/drawing/2014/main" id="{47E53A51-0022-443B-AF8C-85F6F2FDF718}"/>
              </a:ext>
            </a:extLst>
          </p:cNvPr>
          <p:cNvSpPr txBox="1">
            <a:spLocks/>
          </p:cNvSpPr>
          <p:nvPr/>
        </p:nvSpPr>
        <p:spPr>
          <a:xfrm>
            <a:off x="-11574" y="1763460"/>
            <a:ext cx="12192000" cy="3634686"/>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4000" dirty="0">
                <a:solidFill>
                  <a:srgbClr val="FF0000"/>
                </a:solidFill>
                <a:latin typeface="Nabi" panose="02000500000000020002" pitchFamily="2" charset="0"/>
                <a:cs typeface="2  Mitra_3 (MRT)" panose="00000700000000000000" pitchFamily="2" charset="-78"/>
              </a:rPr>
              <a:t>و هنگامى که پیامبرانشان آن معارف روشن را برایشان آوردند، به دانشى که خود داشتند دل خوش کردند و پیام رسولان را به تمسخر گرفتند</a:t>
            </a:r>
            <a:r>
              <a:rPr lang="fa-IR" sz="3200" dirty="0">
                <a:solidFill>
                  <a:schemeClr val="tx1"/>
                </a:solidFill>
                <a:latin typeface="Nabi" panose="02000500000000020002" pitchFamily="2" charset="0"/>
                <a:cs typeface="2  Mitra_3 (MRT)" panose="00000700000000000000" pitchFamily="2" charset="-78"/>
              </a:rPr>
              <a:t>، ولى سرانجام همان چیزى که به استهزا مى گرفتند بر آنان فرود آمد. </a:t>
            </a:r>
            <a:endParaRPr lang="fa-IR" sz="1600" dirty="0">
              <a:solidFill>
                <a:schemeClr val="tx1"/>
              </a:solidFill>
              <a:latin typeface="Nabi" panose="02000500000000020002" pitchFamily="2" charset="0"/>
              <a:cs typeface="2  Mitra_3 (MRT)" panose="00000700000000000000" pitchFamily="2" charset="-78"/>
            </a:endParaRPr>
          </a:p>
        </p:txBody>
      </p:sp>
      <p:sp>
        <p:nvSpPr>
          <p:cNvPr id="8" name="Rectangle 7">
            <a:extLst>
              <a:ext uri="{FF2B5EF4-FFF2-40B4-BE49-F238E27FC236}">
                <a16:creationId xmlns:a16="http://schemas.microsoft.com/office/drawing/2014/main" id="{7B429CBE-8EB3-4B62-BAE9-1DAC6437C939}"/>
              </a:ext>
            </a:extLst>
          </p:cNvPr>
          <p:cNvSpPr/>
          <p:nvPr/>
        </p:nvSpPr>
        <p:spPr>
          <a:xfrm>
            <a:off x="-11574" y="1189920"/>
            <a:ext cx="12192000" cy="4636864"/>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800" dirty="0">
                <a:solidFill>
                  <a:schemeClr val="tx2"/>
                </a:solidFill>
                <a:latin typeface="Nabi" panose="02000500000000020002" pitchFamily="2" charset="0"/>
                <a:cs typeface="Nabi" panose="02000500000000020002" pitchFamily="2" charset="0"/>
              </a:rPr>
              <a:t>«وَ لَقَدْ أَرْسَلْنا مِنْ قَبْلِکَ في‏ شِيَعِ الْأَوَّلينَ»</a:t>
            </a:r>
          </a:p>
          <a:p>
            <a:pPr algn="ctr" rtl="1">
              <a:lnSpc>
                <a:spcPct val="200000"/>
              </a:lnSpc>
              <a:tabLst>
                <a:tab pos="11661775" algn="l"/>
              </a:tabLst>
            </a:pPr>
            <a:r>
              <a:rPr lang="fa-IR" sz="4800" dirty="0">
                <a:solidFill>
                  <a:schemeClr val="tx2"/>
                </a:solidFill>
                <a:latin typeface="Nabi" panose="02000500000000020002" pitchFamily="2" charset="0"/>
                <a:cs typeface="Nabi" panose="02000500000000020002" pitchFamily="2" charset="0"/>
              </a:rPr>
              <a:t>«وَ ما يَأْتيهِمْ مِنْ رَسُولٍ إِلاَّ کانُوا بِهِ يَسْتَهْزِؤُنَ»</a:t>
            </a:r>
          </a:p>
          <a:p>
            <a:pPr algn="ctr" rtl="1">
              <a:lnSpc>
                <a:spcPct val="200000"/>
              </a:lnSpc>
              <a:tabLst>
                <a:tab pos="11661775" algn="l"/>
              </a:tabLst>
            </a:pPr>
            <a:r>
              <a:rPr lang="fa-IR" sz="3200" dirty="0">
                <a:solidFill>
                  <a:schemeClr val="tx2"/>
                </a:solidFill>
                <a:latin typeface="Nabi" panose="02000500000000020002" pitchFamily="2" charset="0"/>
                <a:cs typeface="Nabi" panose="02000500000000020002" pitchFamily="2" charset="0"/>
              </a:rPr>
              <a:t>حجر، 11و12</a:t>
            </a:r>
            <a:endParaRPr lang="en-US" sz="100" dirty="0">
              <a:solidFill>
                <a:schemeClr val="tx2">
                  <a:lumMod val="90000"/>
                  <a:lumOff val="10000"/>
                </a:schemeClr>
              </a:solidFill>
              <a:latin typeface="Nabi" panose="02000500000000020002" pitchFamily="2" charset="0"/>
              <a:cs typeface="Nabi" panose="02000500000000020002" pitchFamily="2" charset="0"/>
            </a:endParaRPr>
          </a:p>
        </p:txBody>
      </p:sp>
      <p:sp>
        <p:nvSpPr>
          <p:cNvPr id="9" name="Content Placeholder 2">
            <a:extLst>
              <a:ext uri="{FF2B5EF4-FFF2-40B4-BE49-F238E27FC236}">
                <a16:creationId xmlns:a16="http://schemas.microsoft.com/office/drawing/2014/main" id="{C07E356F-FB8F-4873-AAC1-221D9F34A92D}"/>
              </a:ext>
            </a:extLst>
          </p:cNvPr>
          <p:cNvSpPr txBox="1">
            <a:spLocks/>
          </p:cNvSpPr>
          <p:nvPr/>
        </p:nvSpPr>
        <p:spPr>
          <a:xfrm>
            <a:off x="-19290" y="2426469"/>
            <a:ext cx="12192000" cy="2348045"/>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3600" dirty="0">
                <a:solidFill>
                  <a:srgbClr val="FF0000"/>
                </a:solidFill>
                <a:latin typeface="Nabi" panose="02000500000000020002" pitchFamily="2" charset="0"/>
                <a:cs typeface="2  Mitra_3 (MRT)" panose="00000700000000000000" pitchFamily="2" charset="-78"/>
              </a:rPr>
              <a:t>11. ما پیش از تو ( نیز ) پیامبرانی در میان امّتهای نخستین فرستادیم. </a:t>
            </a:r>
          </a:p>
          <a:p>
            <a:pPr marL="0" indent="0" algn="ctr" rtl="1">
              <a:lnSpc>
                <a:spcPct val="150000"/>
              </a:lnSpc>
              <a:buNone/>
            </a:pPr>
            <a:r>
              <a:rPr lang="fa-IR" sz="3600" dirty="0">
                <a:solidFill>
                  <a:schemeClr val="tx1"/>
                </a:solidFill>
                <a:latin typeface="Nabi" panose="02000500000000020002" pitchFamily="2" charset="0"/>
                <a:cs typeface="2  Mitra_3 (MRT)" panose="00000700000000000000" pitchFamily="2" charset="-78"/>
              </a:rPr>
              <a:t>12. هیچ پیامبری به سراغ آنها نمی آمد مگر اینکه او را مسخره می کردند.</a:t>
            </a:r>
          </a:p>
        </p:txBody>
      </p:sp>
    </p:spTree>
    <p:extLst>
      <p:ext uri="{BB962C8B-B14F-4D97-AF65-F5344CB8AC3E}">
        <p14:creationId xmlns:p14="http://schemas.microsoft.com/office/powerpoint/2010/main" val="38476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1" nodeType="clickEffect">
                                  <p:stCondLst>
                                    <p:cond delay="0"/>
                                  </p:stCondLst>
                                  <p:iterate type="lt">
                                    <p:tmPct val="0"/>
                                  </p:iterate>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bg/>
                                          </p:spTgt>
                                        </p:tgtEl>
                                        <p:attrNameLst>
                                          <p:attrName>style.visibility</p:attrName>
                                        </p:attrNameLst>
                                      </p:cBhvr>
                                      <p:to>
                                        <p:strVal val="visible"/>
                                      </p:to>
                                    </p:set>
                                    <p:animEffect transition="in" filter="fade">
                                      <p:cBhvr>
                                        <p:cTn id="50" dur="500"/>
                                        <p:tgtEl>
                                          <p:spTgt spid="7">
                                            <p:bg/>
                                          </p:spTgt>
                                        </p:tgtEl>
                                      </p:cBhvr>
                                    </p:animEffect>
                                  </p:childTnLst>
                                </p:cTn>
                              </p:par>
                              <p:par>
                                <p:cTn id="51" presetID="10" presetClass="exit" presetSubtype="0" fill="hold" grpId="0" nodeType="withEffect">
                                  <p:stCondLst>
                                    <p:cond delay="0"/>
                                  </p:stCondLst>
                                  <p:iterate type="lt">
                                    <p:tmPct val="0"/>
                                  </p:iterate>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7">
                                            <p:txEl>
                                              <p:pRg st="0" end="0"/>
                                            </p:txEl>
                                          </p:spTgt>
                                        </p:tgtEl>
                                      </p:cBhvr>
                                    </p:animEffect>
                                    <p:anim calcmode="lin" valueType="num">
                                      <p:cBhvr>
                                        <p:cTn id="62"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63" dur="1000"/>
                                        <p:tgtEl>
                                          <p:spTgt spid="7">
                                            <p:txEl>
                                              <p:pRg st="0" end="0"/>
                                            </p:txEl>
                                          </p:spTgt>
                                        </p:tgtEl>
                                        <p:attrNameLst>
                                          <p:attrName>ppt_y</p:attrName>
                                        </p:attrNameLst>
                                      </p:cBhvr>
                                      <p:tavLst>
                                        <p:tav tm="0">
                                          <p:val>
                                            <p:strVal val="ppt_y"/>
                                          </p:val>
                                        </p:tav>
                                        <p:tav tm="100000">
                                          <p:val>
                                            <p:strVal val="ppt_y+.1"/>
                                          </p:val>
                                        </p:tav>
                                      </p:tavLst>
                                    </p:anim>
                                    <p:set>
                                      <p:cBhvr>
                                        <p:cTn id="64" dur="1" fill="hold">
                                          <p:stCondLst>
                                            <p:cond delay="999"/>
                                          </p:stCondLst>
                                        </p:cTn>
                                        <p:tgtEl>
                                          <p:spTgt spid="7">
                                            <p:txEl>
                                              <p:pRg st="0" end="0"/>
                                            </p:txEl>
                                          </p:spTgt>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7">
                                            <p:bg/>
                                          </p:spTgt>
                                        </p:tgtEl>
                                      </p:cBhvr>
                                    </p:animEffect>
                                    <p:anim calcmode="lin" valueType="num">
                                      <p:cBhvr>
                                        <p:cTn id="67" dur="1000"/>
                                        <p:tgtEl>
                                          <p:spTgt spid="7">
                                            <p:bg/>
                                          </p:spTgt>
                                        </p:tgtEl>
                                        <p:attrNameLst>
                                          <p:attrName>ppt_x</p:attrName>
                                        </p:attrNameLst>
                                      </p:cBhvr>
                                      <p:tavLst>
                                        <p:tav tm="0">
                                          <p:val>
                                            <p:strVal val="ppt_x"/>
                                          </p:val>
                                        </p:tav>
                                        <p:tav tm="100000">
                                          <p:val>
                                            <p:strVal val="ppt_x"/>
                                          </p:val>
                                        </p:tav>
                                      </p:tavLst>
                                    </p:anim>
                                    <p:anim calcmode="lin" valueType="num">
                                      <p:cBhvr>
                                        <p:cTn id="68" dur="1000"/>
                                        <p:tgtEl>
                                          <p:spTgt spid="7">
                                            <p:bg/>
                                          </p:spTgt>
                                        </p:tgtEl>
                                        <p:attrNameLst>
                                          <p:attrName>ppt_y</p:attrName>
                                        </p:attrNameLst>
                                      </p:cBhvr>
                                      <p:tavLst>
                                        <p:tav tm="0">
                                          <p:val>
                                            <p:strVal val="ppt_y"/>
                                          </p:val>
                                        </p:tav>
                                        <p:tav tm="100000">
                                          <p:val>
                                            <p:strVal val="ppt_y+.1"/>
                                          </p:val>
                                        </p:tav>
                                      </p:tavLst>
                                    </p:anim>
                                    <p:set>
                                      <p:cBhvr>
                                        <p:cTn id="69" dur="1" fill="hold">
                                          <p:stCondLst>
                                            <p:cond delay="999"/>
                                          </p:stCondLst>
                                        </p:cTn>
                                        <p:tgtEl>
                                          <p:spTgt spid="7">
                                            <p:bg/>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1" nodeType="clickEffect">
                                  <p:stCondLst>
                                    <p:cond delay="0"/>
                                  </p:stCondLst>
                                  <p:iterate type="lt">
                                    <p:tmPct val="0"/>
                                  </p:iterate>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
                                            <p:bg/>
                                          </p:spTgt>
                                        </p:tgtEl>
                                        <p:attrNameLst>
                                          <p:attrName>style.visibility</p:attrName>
                                        </p:attrNameLst>
                                      </p:cBhvr>
                                      <p:to>
                                        <p:strVal val="visible"/>
                                      </p:to>
                                    </p:set>
                                    <p:animEffect transition="in" filter="fade">
                                      <p:cBhvr>
                                        <p:cTn id="81" dur="500"/>
                                        <p:tgtEl>
                                          <p:spTgt spid="9">
                                            <p:bg/>
                                          </p:spTgt>
                                        </p:tgtEl>
                                      </p:cBhvr>
                                    </p:animEffect>
                                  </p:childTnLst>
                                </p:cTn>
                              </p:par>
                              <p:par>
                                <p:cTn id="82" presetID="10" presetClass="exit" presetSubtype="0" fill="hold" grpId="0" nodeType="withEffect">
                                  <p:stCondLst>
                                    <p:cond delay="0"/>
                                  </p:stCondLst>
                                  <p:iterate type="lt">
                                    <p:tmPct val="0"/>
                                  </p:iterate>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9">
                                            <p:txEl>
                                              <p:pRg st="0" end="0"/>
                                            </p:txEl>
                                          </p:spTgt>
                                        </p:tgtEl>
                                        <p:attrNameLst>
                                          <p:attrName>style.visibility</p:attrName>
                                        </p:attrNameLst>
                                      </p:cBhvr>
                                      <p:to>
                                        <p:strVal val="visible"/>
                                      </p:to>
                                    </p:set>
                                    <p:animEffect transition="in" filter="fade">
                                      <p:cBhvr>
                                        <p:cTn id="88" dur="500"/>
                                        <p:tgtEl>
                                          <p:spTgt spid="9">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
                                            <p:txEl>
                                              <p:pRg st="1" end="1"/>
                                            </p:txEl>
                                          </p:spTgt>
                                        </p:tgtEl>
                                        <p:attrNameLst>
                                          <p:attrName>style.visibility</p:attrName>
                                        </p:attrNameLst>
                                      </p:cBhvr>
                                      <p:to>
                                        <p:strVal val="visible"/>
                                      </p:to>
                                    </p:set>
                                    <p:animEffect transition="in" filter="fade">
                                      <p:cBhvr>
                                        <p:cTn id="93" dur="500"/>
                                        <p:tgtEl>
                                          <p:spTgt spid="9">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xit" presetSubtype="0" fill="hold" grpId="1" nodeType="clickEffect">
                                  <p:stCondLst>
                                    <p:cond delay="0"/>
                                  </p:stCondLst>
                                  <p:childTnLst>
                                    <p:animEffect transition="out" filter="fade">
                                      <p:cBhvr>
                                        <p:cTn id="97" dur="1000"/>
                                        <p:tgtEl>
                                          <p:spTgt spid="9">
                                            <p:txEl>
                                              <p:pRg st="0" end="0"/>
                                            </p:txEl>
                                          </p:spTgt>
                                        </p:tgtEl>
                                      </p:cBhvr>
                                    </p:animEffect>
                                    <p:anim calcmode="lin" valueType="num">
                                      <p:cBhvr>
                                        <p:cTn id="98"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99" dur="1000"/>
                                        <p:tgtEl>
                                          <p:spTgt spid="9">
                                            <p:txEl>
                                              <p:pRg st="0" end="0"/>
                                            </p:txEl>
                                          </p:spTgt>
                                        </p:tgtEl>
                                        <p:attrNameLst>
                                          <p:attrName>ppt_y</p:attrName>
                                        </p:attrNameLst>
                                      </p:cBhvr>
                                      <p:tavLst>
                                        <p:tav tm="0">
                                          <p:val>
                                            <p:strVal val="ppt_y"/>
                                          </p:val>
                                        </p:tav>
                                        <p:tav tm="100000">
                                          <p:val>
                                            <p:strVal val="ppt_y+.1"/>
                                          </p:val>
                                        </p:tav>
                                      </p:tavLst>
                                    </p:anim>
                                    <p:set>
                                      <p:cBhvr>
                                        <p:cTn id="100" dur="1" fill="hold">
                                          <p:stCondLst>
                                            <p:cond delay="999"/>
                                          </p:stCondLst>
                                        </p:cTn>
                                        <p:tgtEl>
                                          <p:spTgt spid="9">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xit" presetSubtype="0" fill="hold" grpId="1" nodeType="clickEffect">
                                  <p:stCondLst>
                                    <p:cond delay="0"/>
                                  </p:stCondLst>
                                  <p:childTnLst>
                                    <p:animEffect transition="out" filter="fade">
                                      <p:cBhvr>
                                        <p:cTn id="104" dur="1000"/>
                                        <p:tgtEl>
                                          <p:spTgt spid="9">
                                            <p:txEl>
                                              <p:pRg st="1" end="1"/>
                                            </p:txEl>
                                          </p:spTgt>
                                        </p:tgtEl>
                                      </p:cBhvr>
                                    </p:animEffect>
                                    <p:anim calcmode="lin" valueType="num">
                                      <p:cBhvr>
                                        <p:cTn id="105" dur="1000"/>
                                        <p:tgtEl>
                                          <p:spTgt spid="9">
                                            <p:txEl>
                                              <p:pRg st="1" end="1"/>
                                            </p:txEl>
                                          </p:spTgt>
                                        </p:tgtEl>
                                        <p:attrNameLst>
                                          <p:attrName>ppt_x</p:attrName>
                                        </p:attrNameLst>
                                      </p:cBhvr>
                                      <p:tavLst>
                                        <p:tav tm="0">
                                          <p:val>
                                            <p:strVal val="ppt_x"/>
                                          </p:val>
                                        </p:tav>
                                        <p:tav tm="100000">
                                          <p:val>
                                            <p:strVal val="ppt_x"/>
                                          </p:val>
                                        </p:tav>
                                      </p:tavLst>
                                    </p:anim>
                                    <p:anim calcmode="lin" valueType="num">
                                      <p:cBhvr>
                                        <p:cTn id="106" dur="1000"/>
                                        <p:tgtEl>
                                          <p:spTgt spid="9">
                                            <p:txEl>
                                              <p:pRg st="1" end="1"/>
                                            </p:txEl>
                                          </p:spTgt>
                                        </p:tgtEl>
                                        <p:attrNameLst>
                                          <p:attrName>ppt_y</p:attrName>
                                        </p:attrNameLst>
                                      </p:cBhvr>
                                      <p:tavLst>
                                        <p:tav tm="0">
                                          <p:val>
                                            <p:strVal val="ppt_y"/>
                                          </p:val>
                                        </p:tav>
                                        <p:tav tm="100000">
                                          <p:val>
                                            <p:strVal val="ppt_y+.1"/>
                                          </p:val>
                                        </p:tav>
                                      </p:tavLst>
                                    </p:anim>
                                    <p:set>
                                      <p:cBhvr>
                                        <p:cTn id="107" dur="1" fill="hold">
                                          <p:stCondLst>
                                            <p:cond delay="999"/>
                                          </p:stCondLst>
                                        </p:cTn>
                                        <p:tgtEl>
                                          <p:spTgt spid="9">
                                            <p:txEl>
                                              <p:pRg st="1" end="1"/>
                                            </p:txEl>
                                          </p:spTgt>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9">
                                            <p:bg/>
                                          </p:spTgt>
                                        </p:tgtEl>
                                      </p:cBhvr>
                                    </p:animEffect>
                                    <p:anim calcmode="lin" valueType="num">
                                      <p:cBhvr>
                                        <p:cTn id="110" dur="1000"/>
                                        <p:tgtEl>
                                          <p:spTgt spid="9">
                                            <p:bg/>
                                          </p:spTgt>
                                        </p:tgtEl>
                                        <p:attrNameLst>
                                          <p:attrName>ppt_x</p:attrName>
                                        </p:attrNameLst>
                                      </p:cBhvr>
                                      <p:tavLst>
                                        <p:tav tm="0">
                                          <p:val>
                                            <p:strVal val="ppt_x"/>
                                          </p:val>
                                        </p:tav>
                                        <p:tav tm="100000">
                                          <p:val>
                                            <p:strVal val="ppt_x"/>
                                          </p:val>
                                        </p:tav>
                                      </p:tavLst>
                                    </p:anim>
                                    <p:anim calcmode="lin" valueType="num">
                                      <p:cBhvr>
                                        <p:cTn id="111" dur="1000"/>
                                        <p:tgtEl>
                                          <p:spTgt spid="9">
                                            <p:bg/>
                                          </p:spTgt>
                                        </p:tgtEl>
                                        <p:attrNameLst>
                                          <p:attrName>ppt_y</p:attrName>
                                        </p:attrNameLst>
                                      </p:cBhvr>
                                      <p:tavLst>
                                        <p:tav tm="0">
                                          <p:val>
                                            <p:strVal val="ppt_y"/>
                                          </p:val>
                                        </p:tav>
                                        <p:tav tm="100000">
                                          <p:val>
                                            <p:strVal val="ppt_y+.1"/>
                                          </p:val>
                                        </p:tav>
                                      </p:tavLst>
                                    </p:anim>
                                    <p:set>
                                      <p:cBhvr>
                                        <p:cTn id="112" dur="1" fill="hold">
                                          <p:stCondLst>
                                            <p:cond delay="9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P spid="6" grpId="0" uiExpand="1" animBg="1"/>
      <p:bldP spid="6" grpId="1" animBg="1"/>
      <p:bldP spid="7" grpId="0" uiExpand="1" build="p" animBg="1"/>
      <p:bldP spid="7" grpId="1" uiExpand="1" build="p" animBg="1"/>
      <p:bldP spid="8" grpId="0" uiExpand="1" animBg="1"/>
      <p:bldP spid="8" grpId="1" animBg="1"/>
      <p:bldP spid="9" grpId="0" uiExpand="1" build="p" animBg="1"/>
      <p:bldP spid="9" grpId="1"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90153" y="1423686"/>
            <a:ext cx="11237913" cy="3726235"/>
          </a:xfrm>
        </p:spPr>
        <p:txBody>
          <a:bodyPr>
            <a:noAutofit/>
          </a:bodyPr>
          <a:lstStyle/>
          <a:p>
            <a:pPr algn="ctr" rtl="1">
              <a:lnSpc>
                <a:spcPct val="150000"/>
              </a:lnSpc>
            </a:pPr>
            <a:r>
              <a:rPr lang="fa-IR" sz="7200" spc="0" dirty="0">
                <a:solidFill>
                  <a:schemeClr val="accent4">
                    <a:lumMod val="50000"/>
                  </a:schemeClr>
                </a:solidFill>
                <a:cs typeface="EntezareZohoor 2 **" panose="00000700000000000000" pitchFamily="2" charset="-78"/>
              </a:rPr>
              <a:t>5.راحتی  زندگی خود در دنیا را به رخ می کشند: </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11104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a:blip r:embed="rId3"/>
          <a:stretch>
            <a:fillRect/>
          </a:stretch>
        </p:blipFill>
        <p:spPr>
          <a:xfrm>
            <a:off x="0" y="1"/>
            <a:ext cx="12207432" cy="7755894"/>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9932246" y="1"/>
            <a:ext cx="1978104" cy="2703799"/>
          </a:xfrm>
          <a:prstGeom prst="rect">
            <a:avLst/>
          </a:prstGeom>
        </p:spPr>
      </p:pic>
      <p:sp>
        <p:nvSpPr>
          <p:cNvPr id="8" name="Rectangle 7">
            <a:extLst>
              <a:ext uri="{FF2B5EF4-FFF2-40B4-BE49-F238E27FC236}">
                <a16:creationId xmlns:a16="http://schemas.microsoft.com/office/drawing/2014/main" id="{7B429CBE-8EB3-4B62-BAE9-1DAC6437C939}"/>
              </a:ext>
            </a:extLst>
          </p:cNvPr>
          <p:cNvSpPr/>
          <p:nvPr/>
        </p:nvSpPr>
        <p:spPr>
          <a:xfrm>
            <a:off x="0" y="810229"/>
            <a:ext cx="12192000" cy="5288304"/>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«وَ ما أَرْسَلْنا في‏ قَرْيَةٍ مِنْ نَذيرٍ إِلاَّ قالَ مُتْرَفُوها إِنَّا بِما أُرْسِلْتُمْ بِهِ كافِرُونَ »</a:t>
            </a:r>
          </a:p>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«وَ قالُوا نَحْنُ أَكْثَرُ أَمْوالاً وَ أَوْلاداً وَ ما نَحْنُ بِمُعَذَّبينَ »</a:t>
            </a:r>
          </a:p>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«قُلْ إِنَّ رَبِّي يَبْسُطُ الرِّزْقَ لِمَنْ يَشاءُ وَ يَقْدِرُ وَ لكِنَّ أَكْثَرَ النَّاسِ لا يَعْلَمُونَ»</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سبأ: 34،35و36</a:t>
            </a:r>
          </a:p>
        </p:txBody>
      </p:sp>
      <p:sp>
        <p:nvSpPr>
          <p:cNvPr id="9" name="Content Placeholder 2">
            <a:extLst>
              <a:ext uri="{FF2B5EF4-FFF2-40B4-BE49-F238E27FC236}">
                <a16:creationId xmlns:a16="http://schemas.microsoft.com/office/drawing/2014/main" id="{C07E356F-FB8F-4873-AAC1-221D9F34A92D}"/>
              </a:ext>
            </a:extLst>
          </p:cNvPr>
          <p:cNvSpPr txBox="1">
            <a:spLocks/>
          </p:cNvSpPr>
          <p:nvPr/>
        </p:nvSpPr>
        <p:spPr>
          <a:xfrm>
            <a:off x="-15432" y="756516"/>
            <a:ext cx="12192000" cy="5548323"/>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3200" dirty="0">
                <a:solidFill>
                  <a:srgbClr val="00B050"/>
                </a:solidFill>
                <a:latin typeface="Nabi" panose="02000500000000020002" pitchFamily="2" charset="0"/>
                <a:cs typeface="2  Mitra_3 (MRT)" panose="00000700000000000000" pitchFamily="2" charset="-78"/>
              </a:rPr>
              <a:t>34. و ما در هیچ شهر و دیاری پیامبری بیم دهنده نفرستادیم مگر اینکه مترفین آنها ( که مست ناز و نعمت بودند ) گفتند: «ما به آنچه فرستاده شده اید کافریم!» </a:t>
            </a:r>
          </a:p>
          <a:p>
            <a:pPr marL="0" indent="0" algn="ctr" rtl="1">
              <a:lnSpc>
                <a:spcPct val="150000"/>
              </a:lnSpc>
              <a:buNone/>
            </a:pPr>
            <a:r>
              <a:rPr lang="fa-IR" sz="3600" dirty="0">
                <a:solidFill>
                  <a:schemeClr val="tx1"/>
                </a:solidFill>
                <a:latin typeface="Nabi" panose="02000500000000020002" pitchFamily="2" charset="0"/>
                <a:cs typeface="2  Mitra_3 (MRT)" panose="00000700000000000000" pitchFamily="2" charset="-78"/>
              </a:rPr>
              <a:t>35. و گفتند: «اموال و اولاد ما ( از همه ) بیشتر است ( و این نشانه علاقه خدا به ماست! ) و ما هرگز مجازات نخواهیم شد!» </a:t>
            </a:r>
          </a:p>
          <a:p>
            <a:pPr marL="0" indent="0" algn="ctr" rtl="1">
              <a:lnSpc>
                <a:spcPct val="150000"/>
              </a:lnSpc>
              <a:buNone/>
            </a:pPr>
            <a:r>
              <a:rPr lang="fa-IR" sz="3600" dirty="0">
                <a:solidFill>
                  <a:srgbClr val="00B050"/>
                </a:solidFill>
                <a:latin typeface="Nabi" panose="02000500000000020002" pitchFamily="2" charset="0"/>
                <a:cs typeface="2  Mitra_3 (MRT)" panose="00000700000000000000" pitchFamily="2" charset="-78"/>
              </a:rPr>
              <a:t>36. بگو: «پروردگار من روزی را برای هر کس بخواهد وسیع یا تنگ می کند ، ( این ربطی به قرب در درگاه او ندارد ) ولی بیشتر مردم نمی دانند!</a:t>
            </a:r>
          </a:p>
        </p:txBody>
      </p:sp>
      <p:sp>
        <p:nvSpPr>
          <p:cNvPr id="10" name="Rectangle 9">
            <a:extLst>
              <a:ext uri="{FF2B5EF4-FFF2-40B4-BE49-F238E27FC236}">
                <a16:creationId xmlns:a16="http://schemas.microsoft.com/office/drawing/2014/main" id="{DE90B178-8FD7-4B05-B8B6-CB7AA51100BF}"/>
              </a:ext>
            </a:extLst>
          </p:cNvPr>
          <p:cNvSpPr/>
          <p:nvPr/>
        </p:nvSpPr>
        <p:spPr>
          <a:xfrm>
            <a:off x="-7716" y="886527"/>
            <a:ext cx="12192000" cy="5288304"/>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800" dirty="0">
                <a:solidFill>
                  <a:schemeClr val="tx2"/>
                </a:solidFill>
                <a:latin typeface="Nabi" panose="02000500000000020002" pitchFamily="2" charset="0"/>
                <a:cs typeface="Nabi" panose="02000500000000020002" pitchFamily="2" charset="0"/>
              </a:rPr>
              <a:t>فَلا تُعْجِبْکَ أَمْوالُهُمْ وَ لا أَوْلادُهُمْ إِنَّما يُريدُ اللَّهُ لِيُعَذِّبَهُمْ بِها فِي الْحَياةِ الدُّنْيا وَ تَزْهَقَ أَنْفُسُهُمْ وَ هُمْ کافِرُونَ</a:t>
            </a:r>
          </a:p>
          <a:p>
            <a:pPr algn="ctr" rtl="1">
              <a:lnSpc>
                <a:spcPct val="200000"/>
              </a:lnSpc>
              <a:tabLst>
                <a:tab pos="11661775" algn="l"/>
              </a:tabLst>
            </a:pPr>
            <a:r>
              <a:rPr lang="fa-IR" sz="3200" dirty="0">
                <a:solidFill>
                  <a:schemeClr val="tx2"/>
                </a:solidFill>
                <a:latin typeface="Nabi" panose="02000500000000020002" pitchFamily="2" charset="0"/>
                <a:cs typeface="Nabi" panose="02000500000000020002" pitchFamily="2" charset="0"/>
              </a:rPr>
              <a:t>توبة، 55</a:t>
            </a:r>
            <a:endParaRPr lang="fa-IR" dirty="0">
              <a:solidFill>
                <a:schemeClr val="tx2"/>
              </a:solidFill>
              <a:latin typeface="Nabi" panose="02000500000000020002" pitchFamily="2" charset="0"/>
              <a:cs typeface="Nabi" panose="02000500000000020002" pitchFamily="2" charset="0"/>
            </a:endParaRPr>
          </a:p>
        </p:txBody>
      </p:sp>
      <p:sp>
        <p:nvSpPr>
          <p:cNvPr id="11" name="Content Placeholder 2">
            <a:extLst>
              <a:ext uri="{FF2B5EF4-FFF2-40B4-BE49-F238E27FC236}">
                <a16:creationId xmlns:a16="http://schemas.microsoft.com/office/drawing/2014/main" id="{6B01E99E-449A-4E34-9524-9BAF876F6541}"/>
              </a:ext>
            </a:extLst>
          </p:cNvPr>
          <p:cNvSpPr txBox="1">
            <a:spLocks/>
          </p:cNvSpPr>
          <p:nvPr/>
        </p:nvSpPr>
        <p:spPr>
          <a:xfrm>
            <a:off x="-11574" y="1633322"/>
            <a:ext cx="12192000" cy="3794713"/>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4400" dirty="0">
                <a:solidFill>
                  <a:schemeClr val="tx1"/>
                </a:solidFill>
                <a:latin typeface="Nabi" panose="02000500000000020002" pitchFamily="2" charset="0"/>
                <a:cs typeface="2  Mitra_3 (MRT)" panose="00000700000000000000" pitchFamily="2" charset="-78"/>
              </a:rPr>
              <a:t>و ( فزونی ) اموال و اولاد آنها ، تو را در شگفتی فرو نبرد </a:t>
            </a:r>
            <a:r>
              <a:rPr lang="fa-IR" sz="4800" dirty="0">
                <a:solidFill>
                  <a:srgbClr val="FF0000"/>
                </a:solidFill>
                <a:latin typeface="Nabi" panose="02000500000000020002" pitchFamily="2" charset="0"/>
                <a:cs typeface="2  Mitra_3 (MRT)" panose="00000700000000000000" pitchFamily="2" charset="-78"/>
              </a:rPr>
              <a:t>خدا می خواهد آنان را به وسیله آن ، در زندگی دنیا عذاب کند ، و در حال کفر بمیرند! </a:t>
            </a:r>
          </a:p>
        </p:txBody>
      </p:sp>
    </p:spTree>
    <p:extLst>
      <p:ext uri="{BB962C8B-B14F-4D97-AF65-F5344CB8AC3E}">
        <p14:creationId xmlns:p14="http://schemas.microsoft.com/office/powerpoint/2010/main" val="6777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fade">
                                      <p:cBhvr>
                                        <p:cTn id="19" dur="500"/>
                                        <p:tgtEl>
                                          <p:spTgt spid="9">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5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9">
                                            <p:txEl>
                                              <p:pRg st="0" end="0"/>
                                            </p:txEl>
                                          </p:spTgt>
                                        </p:tgtEl>
                                      </p:cBhvr>
                                    </p:animEffect>
                                    <p:anim calcmode="lin" valueType="num">
                                      <p:cBhvr>
                                        <p:cTn id="41"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42" dur="1000"/>
                                        <p:tgtEl>
                                          <p:spTgt spid="9">
                                            <p:txEl>
                                              <p:pRg st="0" end="0"/>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9">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9">
                                            <p:txEl>
                                              <p:pRg st="1" end="1"/>
                                            </p:txEl>
                                          </p:spTgt>
                                        </p:tgtEl>
                                      </p:cBhvr>
                                    </p:animEffect>
                                    <p:anim calcmode="lin" valueType="num">
                                      <p:cBhvr>
                                        <p:cTn id="48" dur="1000"/>
                                        <p:tgtEl>
                                          <p:spTgt spid="9">
                                            <p:txEl>
                                              <p:pRg st="1" end="1"/>
                                            </p:txEl>
                                          </p:spTgt>
                                        </p:tgtEl>
                                        <p:attrNameLst>
                                          <p:attrName>ppt_x</p:attrName>
                                        </p:attrNameLst>
                                      </p:cBhvr>
                                      <p:tavLst>
                                        <p:tav tm="0">
                                          <p:val>
                                            <p:strVal val="ppt_x"/>
                                          </p:val>
                                        </p:tav>
                                        <p:tav tm="100000">
                                          <p:val>
                                            <p:strVal val="ppt_x"/>
                                          </p:val>
                                        </p:tav>
                                      </p:tavLst>
                                    </p:anim>
                                    <p:anim calcmode="lin" valueType="num">
                                      <p:cBhvr>
                                        <p:cTn id="49" dur="1000"/>
                                        <p:tgtEl>
                                          <p:spTgt spid="9">
                                            <p:txEl>
                                              <p:pRg st="1" end="1"/>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9">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9">
                                            <p:txEl>
                                              <p:pRg st="2" end="2"/>
                                            </p:txEl>
                                          </p:spTgt>
                                        </p:tgtEl>
                                      </p:cBhvr>
                                    </p:animEffect>
                                    <p:anim calcmode="lin" valueType="num">
                                      <p:cBhvr>
                                        <p:cTn id="55" dur="1000"/>
                                        <p:tgtEl>
                                          <p:spTgt spid="9">
                                            <p:txEl>
                                              <p:pRg st="2" end="2"/>
                                            </p:txEl>
                                          </p:spTgt>
                                        </p:tgtEl>
                                        <p:attrNameLst>
                                          <p:attrName>ppt_x</p:attrName>
                                        </p:attrNameLst>
                                      </p:cBhvr>
                                      <p:tavLst>
                                        <p:tav tm="0">
                                          <p:val>
                                            <p:strVal val="ppt_x"/>
                                          </p:val>
                                        </p:tav>
                                        <p:tav tm="100000">
                                          <p:val>
                                            <p:strVal val="ppt_x"/>
                                          </p:val>
                                        </p:tav>
                                      </p:tavLst>
                                    </p:anim>
                                    <p:anim calcmode="lin" valueType="num">
                                      <p:cBhvr>
                                        <p:cTn id="56" dur="1000"/>
                                        <p:tgtEl>
                                          <p:spTgt spid="9">
                                            <p:txEl>
                                              <p:pRg st="2" end="2"/>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9">
                                            <p:txEl>
                                              <p:pRg st="2" end="2"/>
                                            </p:txEl>
                                          </p:spTgt>
                                        </p:tgtEl>
                                        <p:attrNameLst>
                                          <p:attrName>style.visibility</p:attrName>
                                        </p:attrNameLst>
                                      </p:cBhvr>
                                      <p:to>
                                        <p:strVal val="hidden"/>
                                      </p:to>
                                    </p:set>
                                  </p:childTnLst>
                                </p:cTn>
                              </p:par>
                              <p:par>
                                <p:cTn id="58" presetID="42" presetClass="exit" presetSubtype="0" fill="hold" grpId="1" nodeType="withEffect">
                                  <p:stCondLst>
                                    <p:cond delay="0"/>
                                  </p:stCondLst>
                                  <p:childTnLst>
                                    <p:animEffect transition="out" filter="fade">
                                      <p:cBhvr>
                                        <p:cTn id="59" dur="1000"/>
                                        <p:tgtEl>
                                          <p:spTgt spid="9">
                                            <p:bg/>
                                          </p:spTgt>
                                        </p:tgtEl>
                                      </p:cBhvr>
                                    </p:animEffect>
                                    <p:anim calcmode="lin" valueType="num">
                                      <p:cBhvr>
                                        <p:cTn id="60" dur="1000"/>
                                        <p:tgtEl>
                                          <p:spTgt spid="9">
                                            <p:bg/>
                                          </p:spTgt>
                                        </p:tgtEl>
                                        <p:attrNameLst>
                                          <p:attrName>ppt_x</p:attrName>
                                        </p:attrNameLst>
                                      </p:cBhvr>
                                      <p:tavLst>
                                        <p:tav tm="0">
                                          <p:val>
                                            <p:strVal val="ppt_x"/>
                                          </p:val>
                                        </p:tav>
                                        <p:tav tm="100000">
                                          <p:val>
                                            <p:strVal val="ppt_x"/>
                                          </p:val>
                                        </p:tav>
                                      </p:tavLst>
                                    </p:anim>
                                    <p:anim calcmode="lin" valueType="num">
                                      <p:cBhvr>
                                        <p:cTn id="61" dur="1000"/>
                                        <p:tgtEl>
                                          <p:spTgt spid="9">
                                            <p:bg/>
                                          </p:spTgt>
                                        </p:tgtEl>
                                        <p:attrNameLst>
                                          <p:attrName>ppt_y</p:attrName>
                                        </p:attrNameLst>
                                      </p:cBhvr>
                                      <p:tavLst>
                                        <p:tav tm="0">
                                          <p:val>
                                            <p:strVal val="ppt_y"/>
                                          </p:val>
                                        </p:tav>
                                        <p:tav tm="100000">
                                          <p:val>
                                            <p:strVal val="ppt_y+.1"/>
                                          </p:val>
                                        </p:tav>
                                      </p:tavLst>
                                    </p:anim>
                                    <p:set>
                                      <p:cBhvr>
                                        <p:cTn id="62" dur="1" fill="hold">
                                          <p:stCondLst>
                                            <p:cond delay="999"/>
                                          </p:stCondLst>
                                        </p:cTn>
                                        <p:tgtEl>
                                          <p:spTgt spid="9">
                                            <p:bg/>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1" nodeType="clickEffect">
                                  <p:stCondLst>
                                    <p:cond delay="0"/>
                                  </p:stCondLst>
                                  <p:iterate type="lt">
                                    <p:tmPct val="0"/>
                                  </p:iterate>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bg/>
                                          </p:spTgt>
                                        </p:tgtEl>
                                        <p:attrNameLst>
                                          <p:attrName>style.visibility</p:attrName>
                                        </p:attrNameLst>
                                      </p:cBhvr>
                                      <p:to>
                                        <p:strVal val="visible"/>
                                      </p:to>
                                    </p:set>
                                    <p:animEffect transition="in" filter="fade">
                                      <p:cBhvr>
                                        <p:cTn id="74" dur="500"/>
                                        <p:tgtEl>
                                          <p:spTgt spid="11">
                                            <p:bg/>
                                          </p:spTgt>
                                        </p:tgtEl>
                                      </p:cBhvr>
                                    </p:animEffect>
                                  </p:childTnLst>
                                </p:cTn>
                              </p:par>
                              <p:par>
                                <p:cTn id="75" presetID="10" presetClass="exit" presetSubtype="0" fill="hold" grpId="0" nodeType="withEffect">
                                  <p:stCondLst>
                                    <p:cond delay="0"/>
                                  </p:stCondLst>
                                  <p:iterate type="lt">
                                    <p:tmPct val="0"/>
                                  </p:iterate>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1">
                                            <p:txEl>
                                              <p:pRg st="0" end="0"/>
                                            </p:txEl>
                                          </p:spTgt>
                                        </p:tgtEl>
                                        <p:attrNameLst>
                                          <p:attrName>style.visibility</p:attrName>
                                        </p:attrNameLst>
                                      </p:cBhvr>
                                      <p:to>
                                        <p:strVal val="visible"/>
                                      </p:to>
                                    </p:set>
                                    <p:animEffect transition="in" filter="fade">
                                      <p:cBhvr>
                                        <p:cTn id="81" dur="500"/>
                                        <p:tgtEl>
                                          <p:spTgt spid="1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xit" presetSubtype="0" fill="hold" grpId="1" nodeType="clickEffect">
                                  <p:stCondLst>
                                    <p:cond delay="0"/>
                                  </p:stCondLst>
                                  <p:childTnLst>
                                    <p:animEffect transition="out" filter="fade">
                                      <p:cBhvr>
                                        <p:cTn id="85" dur="1000"/>
                                        <p:tgtEl>
                                          <p:spTgt spid="11">
                                            <p:txEl>
                                              <p:pRg st="0" end="0"/>
                                            </p:txEl>
                                          </p:spTgt>
                                        </p:tgtEl>
                                      </p:cBhvr>
                                    </p:animEffect>
                                    <p:anim calcmode="lin" valueType="num">
                                      <p:cBhvr>
                                        <p:cTn id="86"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87" dur="1000"/>
                                        <p:tgtEl>
                                          <p:spTgt spid="11">
                                            <p:txEl>
                                              <p:pRg st="0" end="0"/>
                                            </p:txEl>
                                          </p:spTgt>
                                        </p:tgtEl>
                                        <p:attrNameLst>
                                          <p:attrName>ppt_y</p:attrName>
                                        </p:attrNameLst>
                                      </p:cBhvr>
                                      <p:tavLst>
                                        <p:tav tm="0">
                                          <p:val>
                                            <p:strVal val="ppt_y"/>
                                          </p:val>
                                        </p:tav>
                                        <p:tav tm="100000">
                                          <p:val>
                                            <p:strVal val="ppt_y+.1"/>
                                          </p:val>
                                        </p:tav>
                                      </p:tavLst>
                                    </p:anim>
                                    <p:set>
                                      <p:cBhvr>
                                        <p:cTn id="88" dur="1" fill="hold">
                                          <p:stCondLst>
                                            <p:cond delay="999"/>
                                          </p:stCondLst>
                                        </p:cTn>
                                        <p:tgtEl>
                                          <p:spTgt spid="11">
                                            <p:txEl>
                                              <p:pRg st="0" end="0"/>
                                            </p:txEl>
                                          </p:spTgt>
                                        </p:tgtEl>
                                        <p:attrNameLst>
                                          <p:attrName>style.visibility</p:attrName>
                                        </p:attrNameLst>
                                      </p:cBhvr>
                                      <p:to>
                                        <p:strVal val="hidden"/>
                                      </p:to>
                                    </p:set>
                                  </p:childTnLst>
                                </p:cTn>
                              </p:par>
                              <p:par>
                                <p:cTn id="89" presetID="42" presetClass="exit" presetSubtype="0" fill="hold" grpId="1" nodeType="withEffect">
                                  <p:stCondLst>
                                    <p:cond delay="0"/>
                                  </p:stCondLst>
                                  <p:childTnLst>
                                    <p:animEffect transition="out" filter="fade">
                                      <p:cBhvr>
                                        <p:cTn id="90" dur="1000"/>
                                        <p:tgtEl>
                                          <p:spTgt spid="11">
                                            <p:bg/>
                                          </p:spTgt>
                                        </p:tgtEl>
                                      </p:cBhvr>
                                    </p:animEffect>
                                    <p:anim calcmode="lin" valueType="num">
                                      <p:cBhvr>
                                        <p:cTn id="91" dur="1000"/>
                                        <p:tgtEl>
                                          <p:spTgt spid="11">
                                            <p:bg/>
                                          </p:spTgt>
                                        </p:tgtEl>
                                        <p:attrNameLst>
                                          <p:attrName>ppt_x</p:attrName>
                                        </p:attrNameLst>
                                      </p:cBhvr>
                                      <p:tavLst>
                                        <p:tav tm="0">
                                          <p:val>
                                            <p:strVal val="ppt_x"/>
                                          </p:val>
                                        </p:tav>
                                        <p:tav tm="100000">
                                          <p:val>
                                            <p:strVal val="ppt_x"/>
                                          </p:val>
                                        </p:tav>
                                      </p:tavLst>
                                    </p:anim>
                                    <p:anim calcmode="lin" valueType="num">
                                      <p:cBhvr>
                                        <p:cTn id="92" dur="1000"/>
                                        <p:tgtEl>
                                          <p:spTgt spid="11">
                                            <p:bg/>
                                          </p:spTgt>
                                        </p:tgtEl>
                                        <p:attrNameLst>
                                          <p:attrName>ppt_y</p:attrName>
                                        </p:attrNameLst>
                                      </p:cBhvr>
                                      <p:tavLst>
                                        <p:tav tm="0">
                                          <p:val>
                                            <p:strVal val="ppt_y"/>
                                          </p:val>
                                        </p:tav>
                                        <p:tav tm="100000">
                                          <p:val>
                                            <p:strVal val="ppt_y+.1"/>
                                          </p:val>
                                        </p:tav>
                                      </p:tavLst>
                                    </p:anim>
                                    <p:set>
                                      <p:cBhvr>
                                        <p:cTn id="93" dur="1" fill="hold">
                                          <p:stCondLst>
                                            <p:cond delay="9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8" grpId="1" animBg="1"/>
      <p:bldP spid="9" grpId="0" uiExpand="1" build="p" animBg="1"/>
      <p:bldP spid="9" grpId="1" uiExpand="1" build="p" animBg="1"/>
      <p:bldP spid="10" grpId="0" uiExpand="1" animBg="1"/>
      <p:bldP spid="10" grpId="1" animBg="1"/>
      <p:bldP spid="11" grpId="0" uiExpand="1" build="p" animBg="1"/>
      <p:bldP spid="11" grpId="1"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A8222-5C75-44DC-B783-AC3796C00994}"/>
              </a:ext>
            </a:extLst>
          </p:cNvPr>
          <p:cNvPicPr>
            <a:picLocks noChangeAspect="1"/>
          </p:cNvPicPr>
          <p:nvPr/>
        </p:nvPicPr>
        <p:blipFill rotWithShape="1">
          <a:blip r:embed="rId2"/>
          <a:srcRect l="23539" t="19252" r="24191" b="26878"/>
          <a:stretch/>
        </p:blipFill>
        <p:spPr>
          <a:xfrm>
            <a:off x="103762" y="252919"/>
            <a:ext cx="5933873" cy="6121941"/>
          </a:xfrm>
          <a:prstGeom prst="rect">
            <a:avLst/>
          </a:prstGeom>
        </p:spPr>
      </p:pic>
      <p:pic>
        <p:nvPicPr>
          <p:cNvPr id="4" name="Picture 3">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1">
                <a:shade val="45000"/>
                <a:satMod val="135000"/>
              </a:schemeClr>
              <a:prstClr val="white"/>
            </a:duotone>
          </a:blip>
          <a:stretch>
            <a:fillRect/>
          </a:stretch>
        </p:blipFill>
        <p:spPr>
          <a:xfrm>
            <a:off x="5389124" y="2351741"/>
            <a:ext cx="5177884" cy="2421296"/>
          </a:xfrm>
          <a:prstGeom prst="rect">
            <a:avLst/>
          </a:prstGeom>
        </p:spPr>
      </p:pic>
    </p:spTree>
    <p:extLst>
      <p:ext uri="{BB962C8B-B14F-4D97-AF65-F5344CB8AC3E}">
        <p14:creationId xmlns:p14="http://schemas.microsoft.com/office/powerpoint/2010/main" val="147893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373904"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p:cNvSpPr/>
          <p:nvPr/>
        </p:nvSpPr>
        <p:spPr>
          <a:xfrm>
            <a:off x="10855309"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p:cNvSpPr/>
          <p:nvPr/>
        </p:nvSpPr>
        <p:spPr>
          <a:xfrm>
            <a:off x="10336700"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316636" y="553062"/>
            <a:ext cx="11639144" cy="4870564"/>
          </a:xfrm>
          <a:prstGeom prst="rect">
            <a:avLst/>
          </a:prstGeom>
          <a:noFill/>
        </p:spPr>
        <p:txBody>
          <a:bodyPr wrap="square" rtlCol="0">
            <a:spAutoFit/>
          </a:bodyPr>
          <a:lstStyle/>
          <a:p>
            <a:pPr algn="ctr" rtl="1">
              <a:lnSpc>
                <a:spcPct val="200000"/>
              </a:lnSpc>
            </a:pPr>
            <a:r>
              <a:rPr lang="fa-IR" sz="5400" b="1" dirty="0">
                <a:cs typeface="EntezareZohoor B4" panose="00000700000000000000" pitchFamily="2" charset="-78"/>
              </a:rPr>
              <a:t>کفار از چه مواردی برای تبلیغ علیه پیامبر استفاده می کنند تا مانع شوند که مومنین به ایشان گوش دهند و فرمایشات ایشان را قبول کنند:</a:t>
            </a:r>
          </a:p>
        </p:txBody>
      </p:sp>
      <p:sp>
        <p:nvSpPr>
          <p:cNvPr id="22" name="Rectangle 21"/>
          <p:cNvSpPr/>
          <p:nvPr/>
        </p:nvSpPr>
        <p:spPr>
          <a:xfrm>
            <a:off x="11373904" y="6017675"/>
            <a:ext cx="437674" cy="43767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E8E1B6-DA6C-454E-9AF2-39AA92CA9335}"/>
              </a:ext>
            </a:extLst>
          </p:cNvPr>
          <p:cNvPicPr>
            <a:picLocks noChangeAspect="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255182" y="5393115"/>
            <a:ext cx="886046" cy="1211104"/>
          </a:xfrm>
          <a:prstGeom prst="rect">
            <a:avLst/>
          </a:prstGeom>
        </p:spPr>
      </p:pic>
    </p:spTree>
    <p:extLst>
      <p:ext uri="{BB962C8B-B14F-4D97-AF65-F5344CB8AC3E}">
        <p14:creationId xmlns:p14="http://schemas.microsoft.com/office/powerpoint/2010/main" val="16403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xit" presetSubtype="0" accel="100000" fill="hold" grpId="1" nodeType="clickEffect">
                                  <p:stCondLst>
                                    <p:cond delay="0"/>
                                  </p:stCondLst>
                                  <p:childTnLst>
                                    <p:anim calcmode="lin" valueType="num">
                                      <p:cBhvr>
                                        <p:cTn id="32" dur="1000"/>
                                        <p:tgtEl>
                                          <p:spTgt spid="2"/>
                                        </p:tgtEl>
                                        <p:attrNameLst>
                                          <p:attrName>ppt_w</p:attrName>
                                        </p:attrNameLst>
                                      </p:cBhvr>
                                      <p:tavLst>
                                        <p:tav tm="0">
                                          <p:val>
                                            <p:strVal val="ppt_w"/>
                                          </p:val>
                                        </p:tav>
                                        <p:tav tm="100000">
                                          <p:val>
                                            <p:strVal val="ppt_w+.3"/>
                                          </p:val>
                                        </p:tav>
                                      </p:tavLst>
                                    </p:anim>
                                    <p:anim calcmode="lin" valueType="num">
                                      <p:cBhvr>
                                        <p:cTn id="33" dur="1000"/>
                                        <p:tgtEl>
                                          <p:spTgt spid="2"/>
                                        </p:tgtEl>
                                        <p:attrNameLst>
                                          <p:attrName>ppt_h</p:attrName>
                                        </p:attrNameLst>
                                      </p:cBhvr>
                                      <p:tavLst>
                                        <p:tav tm="0">
                                          <p:val>
                                            <p:strVal val="ppt_h"/>
                                          </p:val>
                                        </p:tav>
                                        <p:tav tm="100000">
                                          <p:val>
                                            <p:strVal val="ppt_h"/>
                                          </p:val>
                                        </p:tav>
                                      </p:tavLst>
                                    </p:anim>
                                    <p:animEffect transition="out" filter="fade">
                                      <p:cBhvr>
                                        <p:cTn id="34" dur="1000"/>
                                        <p:tgtEl>
                                          <p:spTgt spid="2"/>
                                        </p:tgtEl>
                                      </p:cBhvr>
                                    </p:animEffect>
                                    <p:set>
                                      <p:cBhvr>
                                        <p:cTn id="35" dur="1" fill="hold">
                                          <p:stCondLst>
                                            <p:cond delay="999"/>
                                          </p:stCondLst>
                                        </p:cTn>
                                        <p:tgtEl>
                                          <p:spTgt spid="2"/>
                                        </p:tgtEl>
                                        <p:attrNameLst>
                                          <p:attrName>style.visibility</p:attrName>
                                        </p:attrNameLst>
                                      </p:cBhvr>
                                      <p:to>
                                        <p:strVal val="hidden"/>
                                      </p:to>
                                    </p:set>
                                  </p:childTnLst>
                                </p:cTn>
                              </p:par>
                              <p:par>
                                <p:cTn id="36" presetID="50" presetClass="exit" presetSubtype="0" accel="100000" fill="hold" grpId="1" nodeType="withEffect">
                                  <p:stCondLst>
                                    <p:cond delay="0"/>
                                  </p:stCondLst>
                                  <p:childTnLst>
                                    <p:anim calcmode="lin" valueType="num">
                                      <p:cBhvr>
                                        <p:cTn id="37" dur="1000"/>
                                        <p:tgtEl>
                                          <p:spTgt spid="6"/>
                                        </p:tgtEl>
                                        <p:attrNameLst>
                                          <p:attrName>ppt_w</p:attrName>
                                        </p:attrNameLst>
                                      </p:cBhvr>
                                      <p:tavLst>
                                        <p:tav tm="0">
                                          <p:val>
                                            <p:strVal val="ppt_w"/>
                                          </p:val>
                                        </p:tav>
                                        <p:tav tm="100000">
                                          <p:val>
                                            <p:strVal val="ppt_w+.3"/>
                                          </p:val>
                                        </p:tav>
                                      </p:tavLst>
                                    </p:anim>
                                    <p:anim calcmode="lin" valueType="num">
                                      <p:cBhvr>
                                        <p:cTn id="38" dur="1000"/>
                                        <p:tgtEl>
                                          <p:spTgt spid="6"/>
                                        </p:tgtEl>
                                        <p:attrNameLst>
                                          <p:attrName>ppt_h</p:attrName>
                                        </p:attrNameLst>
                                      </p:cBhvr>
                                      <p:tavLst>
                                        <p:tav tm="0">
                                          <p:val>
                                            <p:strVal val="ppt_h"/>
                                          </p:val>
                                        </p:tav>
                                        <p:tav tm="100000">
                                          <p:val>
                                            <p:strVal val="ppt_h"/>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50" presetClass="exit" presetSubtype="0" accel="100000" fill="hold" grpId="1" nodeType="withEffect">
                                  <p:stCondLst>
                                    <p:cond delay="0"/>
                                  </p:stCondLst>
                                  <p:childTnLst>
                                    <p:anim calcmode="lin" valueType="num">
                                      <p:cBhvr>
                                        <p:cTn id="42" dur="1000"/>
                                        <p:tgtEl>
                                          <p:spTgt spid="7"/>
                                        </p:tgtEl>
                                        <p:attrNameLst>
                                          <p:attrName>ppt_w</p:attrName>
                                        </p:attrNameLst>
                                      </p:cBhvr>
                                      <p:tavLst>
                                        <p:tav tm="0">
                                          <p:val>
                                            <p:strVal val="ppt_w"/>
                                          </p:val>
                                        </p:tav>
                                        <p:tav tm="100000">
                                          <p:val>
                                            <p:strVal val="ppt_w+.3"/>
                                          </p:val>
                                        </p:tav>
                                      </p:tavLst>
                                    </p:anim>
                                    <p:anim calcmode="lin" valueType="num">
                                      <p:cBhvr>
                                        <p:cTn id="43" dur="1000"/>
                                        <p:tgtEl>
                                          <p:spTgt spid="7"/>
                                        </p:tgtEl>
                                        <p:attrNameLst>
                                          <p:attrName>ppt_h</p:attrName>
                                        </p:attrNameLst>
                                      </p:cBhvr>
                                      <p:tavLst>
                                        <p:tav tm="0">
                                          <p:val>
                                            <p:strVal val="ppt_h"/>
                                          </p:val>
                                        </p:tav>
                                        <p:tav tm="100000">
                                          <p:val>
                                            <p:strVal val="ppt_h"/>
                                          </p:val>
                                        </p:tav>
                                      </p:tavLst>
                                    </p:anim>
                                    <p:animEffect transition="out" filter="fad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par>
                                <p:cTn id="46" presetID="50" presetClass="exit" presetSubtype="0" accel="100000" fill="hold" grpId="1" nodeType="withEffect">
                                  <p:stCondLst>
                                    <p:cond delay="0"/>
                                  </p:stCondLst>
                                  <p:childTnLst>
                                    <p:anim calcmode="lin" valueType="num">
                                      <p:cBhvr>
                                        <p:cTn id="47" dur="1000"/>
                                        <p:tgtEl>
                                          <p:spTgt spid="22"/>
                                        </p:tgtEl>
                                        <p:attrNameLst>
                                          <p:attrName>ppt_w</p:attrName>
                                        </p:attrNameLst>
                                      </p:cBhvr>
                                      <p:tavLst>
                                        <p:tav tm="0">
                                          <p:val>
                                            <p:strVal val="ppt_w"/>
                                          </p:val>
                                        </p:tav>
                                        <p:tav tm="100000">
                                          <p:val>
                                            <p:strVal val="ppt_w+.3"/>
                                          </p:val>
                                        </p:tav>
                                      </p:tavLst>
                                    </p:anim>
                                    <p:anim calcmode="lin" valueType="num">
                                      <p:cBhvr>
                                        <p:cTn id="48" dur="1000"/>
                                        <p:tgtEl>
                                          <p:spTgt spid="22"/>
                                        </p:tgtEl>
                                        <p:attrNameLst>
                                          <p:attrName>ppt_h</p:attrName>
                                        </p:attrNameLst>
                                      </p:cBhvr>
                                      <p:tavLst>
                                        <p:tav tm="0">
                                          <p:val>
                                            <p:strVal val="ppt_h"/>
                                          </p:val>
                                        </p:tav>
                                        <p:tav tm="100000">
                                          <p:val>
                                            <p:strVal val="ppt_h"/>
                                          </p:val>
                                        </p:tav>
                                      </p:tavLst>
                                    </p:anim>
                                    <p:animEffect transition="out" filter="fade">
                                      <p:cBhvr>
                                        <p:cTn id="49" dur="1000"/>
                                        <p:tgtEl>
                                          <p:spTgt spid="22"/>
                                        </p:tgtEl>
                                      </p:cBhvr>
                                    </p:animEffect>
                                    <p:set>
                                      <p:cBhvr>
                                        <p:cTn id="50"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362831" y="2628228"/>
            <a:ext cx="11237913" cy="1827212"/>
          </a:xfrm>
        </p:spPr>
        <p:txBody>
          <a:bodyPr>
            <a:noAutofit/>
          </a:bodyPr>
          <a:lstStyle/>
          <a:p>
            <a:pPr algn="ctr" rtl="1"/>
            <a:r>
              <a:rPr lang="fa-IR" sz="9600" dirty="0">
                <a:solidFill>
                  <a:schemeClr val="tx1"/>
                </a:solidFill>
                <a:cs typeface="EntezareZohoor 2 **" panose="00000700000000000000" pitchFamily="2" charset="-78"/>
              </a:rPr>
              <a:t>1 . استفاده از اعتقادات مذهبی مردم</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25778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t="13579" b="13579"/>
          <a:stretch/>
        </p:blipFill>
        <p:spPr>
          <a:xfrm>
            <a:off x="0" y="1"/>
            <a:ext cx="12192000" cy="6858000"/>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00894" y="280807"/>
            <a:ext cx="4679648" cy="6396440"/>
          </a:xfrm>
          <a:prstGeom prst="rect">
            <a:avLst/>
          </a:prstGeom>
        </p:spPr>
      </p:pic>
      <p:sp>
        <p:nvSpPr>
          <p:cNvPr id="2" name="Rectangle 1"/>
          <p:cNvSpPr/>
          <p:nvPr/>
        </p:nvSpPr>
        <p:spPr>
          <a:xfrm>
            <a:off x="0" y="233916"/>
            <a:ext cx="12192000" cy="6443331"/>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«يَسْئَلُونَكَ عَنِ الشَّهْرِ الْحَرامِ قِتالٍ فيهِ قُلْ قِتالٌ فيهِ كَبيرٌ وَ صَدٌّ عَنْ سَبيلِ اللَّهِ وَ كُفْرٌ بِهِ وَ الْمَسْجِدِ الْحَرامِ </a:t>
            </a:r>
            <a:r>
              <a:rPr lang="fa-IR" sz="3600" dirty="0">
                <a:solidFill>
                  <a:srgbClr val="FF0000"/>
                </a:solidFill>
                <a:latin typeface="Nabi" panose="02000500000000020002" pitchFamily="2" charset="0"/>
                <a:cs typeface="Nabi" panose="02000500000000020002" pitchFamily="2" charset="0"/>
              </a:rPr>
              <a:t>وَ إِخْراجُ أَهْلِهِ مِنْهُ أَكْبَرُ عِنْدَ اللَّهِ وَ الْفِتْنَةُ أَكْبَرُ مِنَ الْقَتْلِ وَ لا يَزالُونَ يُقاتِلُونَكُمْ حَتَّى يَرُدُّوكُمْ عَنْ دينِكُمْ إِنِ اسْتَطاعُو</a:t>
            </a:r>
            <a:r>
              <a:rPr lang="fa-IR" sz="3600" dirty="0">
                <a:solidFill>
                  <a:schemeClr val="tx2"/>
                </a:solidFill>
                <a:latin typeface="Nabi" panose="02000500000000020002" pitchFamily="2" charset="0"/>
                <a:cs typeface="Nabi" panose="02000500000000020002" pitchFamily="2" charset="0"/>
              </a:rPr>
              <a:t>ا وَ مَنْ يَرْتَدِدْ مِنْكُمْ عَنْ دينِهِ فَيَمُتْ وَ هُوَ كافِرٌ فَأُولئِكَ حَبِطَتْ أَعْمالُهُمْ فِي الدُّنْيا وَ الْآخِرَةِ وَ أُولئِكَ أَصْحابُ النَّارِ هُمْ فيها خالِدُون‏ »</a:t>
            </a:r>
          </a:p>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بقر ه، 217</a:t>
            </a:r>
            <a:endParaRPr lang="en-US" sz="8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594678"/>
            <a:ext cx="12192000" cy="5768698"/>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2400" dirty="0">
                <a:solidFill>
                  <a:schemeClr val="tx1">
                    <a:lumMod val="95000"/>
                    <a:lumOff val="5000"/>
                  </a:schemeClr>
                </a:solidFill>
                <a:latin typeface="Nabi" panose="02000500000000020002" pitchFamily="2" charset="0"/>
                <a:cs typeface="2  Mitra_3 (MRT)" panose="00000700000000000000" pitchFamily="2" charset="-78"/>
              </a:rPr>
              <a:t>از تو درباره ماه حرام مى پرسند که پیکار در آن چه حکمى دارد ؟ بگو: پیکار در آن ]گناهى[ بزرگ و باعث بازداشتن مردم از راه خدا و کفر ورزیدن به آن و جلوگیرى مردمان از ]حضور در[ مسجدالحرام است، </a:t>
            </a:r>
            <a:r>
              <a:rPr lang="fa-IR" sz="3200" dirty="0">
                <a:solidFill>
                  <a:srgbClr val="FF0000"/>
                </a:solidFill>
                <a:latin typeface="Nabi" panose="02000500000000020002" pitchFamily="2" charset="0"/>
                <a:cs typeface="2  Mitra_3 (MRT)" panose="00000700000000000000" pitchFamily="2" charset="-78"/>
              </a:rPr>
              <a:t>ولى مشرکان باید بدانند که بیرون راندن اهل آن از آن جا، نزد خدا از پیکار در ماه حرام بزرگ تر است، و آنها پیامبر و پیروان او را از آن جا بیرون کردند، و شرک ورزیدن به خدا و شکنجه مؤمنان از کشتار در ماه حرام بزرگ تر است و آنها مسلمانان را در مکه آزار فراوان کردند. </a:t>
            </a:r>
            <a:r>
              <a:rPr lang="fa-IR" sz="2400" dirty="0">
                <a:solidFill>
                  <a:schemeClr val="tx1">
                    <a:lumMod val="95000"/>
                    <a:lumOff val="5000"/>
                  </a:schemeClr>
                </a:solidFill>
                <a:latin typeface="Nabi" panose="02000500000000020002" pitchFamily="2" charset="0"/>
                <a:cs typeface="2  Mitra_3 (MRT)" panose="00000700000000000000" pitchFamily="2" charset="-78"/>
              </a:rPr>
              <a:t>آنها پیوسته با شما مى جنگند تا شما را از دینتان برگردانند اگر بر آن توانا باشند و کسانى از شما که از دین خود برگردند و در حال کفر بمیرند، آنان اعمالشان در دنیا و آخرت تباه مى گردد و آنان همدم آتشند و در آن جاودانه خواهند بود. </a:t>
            </a:r>
          </a:p>
        </p:txBody>
      </p:sp>
    </p:spTree>
    <p:extLst>
      <p:ext uri="{BB962C8B-B14F-4D97-AF65-F5344CB8AC3E}">
        <p14:creationId xmlns:p14="http://schemas.microsoft.com/office/powerpoint/2010/main" val="201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1"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animBg="1"/>
      <p:bldP spid="2" grpId="2" animBg="1"/>
      <p:bldP spid="3" grpId="0" uiExpand="1" build="p" animBg="1"/>
      <p:bldP spid="3" grpId="1"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55429" y="1469985"/>
            <a:ext cx="11237913" cy="3726235"/>
          </a:xfrm>
        </p:spPr>
        <p:txBody>
          <a:bodyPr>
            <a:noAutofit/>
          </a:bodyPr>
          <a:lstStyle/>
          <a:p>
            <a:pPr algn="ctr" rtl="1">
              <a:lnSpc>
                <a:spcPct val="150000"/>
              </a:lnSpc>
            </a:pPr>
            <a:r>
              <a:rPr lang="fa-IR" sz="8000" dirty="0">
                <a:solidFill>
                  <a:schemeClr val="bg1"/>
                </a:solidFill>
                <a:cs typeface="EntezareZohoor 2 **" panose="00000700000000000000" pitchFamily="2" charset="-78"/>
              </a:rPr>
              <a:t>2.شبانه روز مکر میکنند و در این مکر هم از استضعاف دیگران استفاده میکنند: </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9605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b="8706"/>
          <a:stretch/>
        </p:blipFill>
        <p:spPr>
          <a:xfrm>
            <a:off x="0" y="1"/>
            <a:ext cx="12192000" cy="6858000"/>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10557278" y="179417"/>
            <a:ext cx="1214175" cy="1659612"/>
          </a:xfrm>
          <a:prstGeom prst="rect">
            <a:avLst/>
          </a:prstGeom>
        </p:spPr>
      </p:pic>
      <p:sp>
        <p:nvSpPr>
          <p:cNvPr id="2" name="Rectangle 1"/>
          <p:cNvSpPr/>
          <p:nvPr/>
        </p:nvSpPr>
        <p:spPr>
          <a:xfrm>
            <a:off x="3858" y="962207"/>
            <a:ext cx="12192000" cy="4721125"/>
          </a:xfrm>
          <a:prstGeom prst="rect">
            <a:avLst/>
          </a:prstGeom>
          <a:solidFill>
            <a:schemeClr val="accent6">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a:t>
            </a:r>
            <a:r>
              <a:rPr lang="fa-IR" sz="3600" dirty="0">
                <a:solidFill>
                  <a:srgbClr val="FF0000"/>
                </a:solidFill>
                <a:latin typeface="Nabi" panose="02000500000000020002" pitchFamily="2" charset="0"/>
                <a:cs typeface="Nabi" panose="02000500000000020002" pitchFamily="2" charset="0"/>
              </a:rPr>
              <a:t>وَ قالَ الَّذينَ اسْتُضْعِفُوا لِلَّذينَ اسْتَکْبَرُوا بَلْ مَکْرُ اللَّيْلِ وَ النَّهارِ إِذْ تَأْمُرُونَنا أَنْ نَکْفُرَ بِاللَّهِ </a:t>
            </a:r>
            <a:r>
              <a:rPr lang="fa-IR" sz="3600" dirty="0">
                <a:solidFill>
                  <a:schemeClr val="tx2"/>
                </a:solidFill>
                <a:latin typeface="Nabi" panose="02000500000000020002" pitchFamily="2" charset="0"/>
                <a:cs typeface="Nabi" panose="02000500000000020002" pitchFamily="2" charset="0"/>
              </a:rPr>
              <a:t>وَ نَجْعَلَ لَهُ أَنْداداً وَ أَسَرُّوا النَّدامَةَ لَمَّا رَأَوُا الْعَذابَ وَ جَعَلْنَا الْأَغْلالَ في‏ أَعْناقِ الَّذينَ کَفَرُوا هَلْ يُجْزَوْنَ إِلاَّ ما کانُوا يَعْمَلُونَ »</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سبا، 33</a:t>
            </a:r>
            <a:endParaRPr lang="en-US" sz="6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3858" y="438420"/>
            <a:ext cx="12192000" cy="5768698"/>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3600" dirty="0">
                <a:solidFill>
                  <a:srgbClr val="FF0000"/>
                </a:solidFill>
                <a:latin typeface="Nabi" panose="02000500000000020002" pitchFamily="2" charset="0"/>
                <a:cs typeface="2  Mitra_3 (MRT)" panose="00000700000000000000" pitchFamily="2" charset="-78"/>
              </a:rPr>
              <a:t>و مستضعفان در پاسخ به سران مستکبر مى گویند: [اگرچه ما را به اجبار از ایمان بازنداشتید، ولى ] در گرایش ما به کفر، شما نیز دخالت داشتید. شما بودید که شب و روز فریبکارى کردید و پیوسته توطئه ها به کار بردید تا ما را به اطاعتِ خود واداشتید </a:t>
            </a:r>
            <a:r>
              <a:rPr lang="fa-IR" sz="2400" dirty="0">
                <a:solidFill>
                  <a:schemeClr val="tx1">
                    <a:lumMod val="95000"/>
                    <a:lumOff val="5000"/>
                  </a:schemeClr>
                </a:solidFill>
                <a:latin typeface="Nabi" panose="02000500000000020002" pitchFamily="2" charset="0"/>
                <a:cs typeface="2  Mitra_3 (MRT)" panose="00000700000000000000" pitchFamily="2" charset="-78"/>
              </a:rPr>
              <a:t>و ما هم آن گاه که خواستید به خداى یگانه کافر شویم و براى او همتایانى قرار دهیم خود را به پیروى از شما ناچار دیدیم. آنان وقتى عذاب دوزخ را مى بینند پشیمان مى شوند امّا پشیمانى خود را پنهان مى دارند، و ما در گردن کسانى که کفر ورزیده اند زنجیرها مى نهیم. آیا جز به آنچه مى کردند سزا داده مى شوند ؟ این زنجیرها که در عذابشان داشته همان اعمال آنان است. </a:t>
            </a:r>
          </a:p>
        </p:txBody>
      </p:sp>
    </p:spTree>
    <p:extLst>
      <p:ext uri="{BB962C8B-B14F-4D97-AF65-F5344CB8AC3E}">
        <p14:creationId xmlns:p14="http://schemas.microsoft.com/office/powerpoint/2010/main" val="265400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55429" y="1469985"/>
            <a:ext cx="11237913" cy="3726235"/>
          </a:xfrm>
        </p:spPr>
        <p:txBody>
          <a:bodyPr>
            <a:noAutofit/>
          </a:bodyPr>
          <a:lstStyle/>
          <a:p>
            <a:pPr algn="ctr" rtl="1">
              <a:lnSpc>
                <a:spcPct val="150000"/>
              </a:lnSpc>
            </a:pPr>
            <a:r>
              <a:rPr lang="fa-IR" sz="9600" dirty="0">
                <a:solidFill>
                  <a:srgbClr val="4A363E"/>
                </a:solidFill>
                <a:cs typeface="EntezareZohoor 2 **" panose="00000700000000000000" pitchFamily="2" charset="-78"/>
              </a:rPr>
              <a:t>3.قدرت خود را به رخ می کشند</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303301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a:blip r:embed="rId3">
            <a:duotone>
              <a:schemeClr val="accent6">
                <a:shade val="45000"/>
                <a:satMod val="135000"/>
              </a:schemeClr>
              <a:prstClr val="white"/>
            </a:duotone>
          </a:blip>
          <a:stretch>
            <a:fillRect/>
          </a:stretch>
        </p:blipFill>
        <p:spPr>
          <a:xfrm>
            <a:off x="3858" y="1"/>
            <a:ext cx="12184284" cy="6858000"/>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9932246" y="1"/>
            <a:ext cx="1978104" cy="2703799"/>
          </a:xfrm>
          <a:prstGeom prst="rect">
            <a:avLst/>
          </a:prstGeom>
        </p:spPr>
      </p:pic>
      <p:sp>
        <p:nvSpPr>
          <p:cNvPr id="2" name="Rectangle 1"/>
          <p:cNvSpPr/>
          <p:nvPr/>
        </p:nvSpPr>
        <p:spPr>
          <a:xfrm>
            <a:off x="3858" y="1643603"/>
            <a:ext cx="12192000" cy="3845017"/>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a:t>
            </a:r>
            <a:r>
              <a:rPr lang="fa-IR" sz="4000" dirty="0">
                <a:solidFill>
                  <a:srgbClr val="FF0000"/>
                </a:solidFill>
                <a:latin typeface="Nabi" panose="02000500000000020002" pitchFamily="2" charset="0"/>
                <a:cs typeface="Nabi" panose="02000500000000020002" pitchFamily="2" charset="0"/>
              </a:rPr>
              <a:t>فَأَمَّا عادٌ فَاسْتَكْبَرُوا فِي الْأَرْضِ بِغَيْرِ الْحَقِّ وَ قالُوا مَنْ أَشَدُّ مِنَّا قُوَّةً </a:t>
            </a:r>
            <a:r>
              <a:rPr lang="fa-IR" sz="4000" dirty="0">
                <a:solidFill>
                  <a:schemeClr val="tx2"/>
                </a:solidFill>
                <a:latin typeface="Nabi" panose="02000500000000020002" pitchFamily="2" charset="0"/>
                <a:cs typeface="Nabi" panose="02000500000000020002" pitchFamily="2" charset="0"/>
              </a:rPr>
              <a:t>أَ وَ لَمْ يَرَوْا أَنَّ اللَّهَ الَّذي خَلَقَهُمْ هُوَ أَشَدُّ مِنْهُمْ قُوَّةً وَ كانُوا بِآياتِنا يَجْحَدُون‏»</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فصلت، 15</a:t>
            </a:r>
          </a:p>
          <a:p>
            <a:pPr algn="ctr" rtl="1">
              <a:lnSpc>
                <a:spcPct val="200000"/>
              </a:lnSpc>
              <a:tabLst>
                <a:tab pos="11661775" algn="l"/>
              </a:tabLst>
            </a:pPr>
            <a:endParaRPr lang="en-US" sz="6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3858" y="1521179"/>
            <a:ext cx="12192000" cy="4089867"/>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4400" dirty="0">
                <a:solidFill>
                  <a:srgbClr val="FF0000"/>
                </a:solidFill>
                <a:latin typeface="Nabi" panose="02000500000000020002" pitchFamily="2" charset="0"/>
                <a:cs typeface="2  Mitra_3 (MRT)" panose="00000700000000000000" pitchFamily="2" charset="-78"/>
              </a:rPr>
              <a:t> امّا قوم عاد، به ناروا در زمین گردنکشى کردند و گفتند: چه کسى از ما نیرومندتر است ؟</a:t>
            </a:r>
            <a:r>
              <a:rPr lang="fa-IR" sz="3600" dirty="0">
                <a:solidFill>
                  <a:srgbClr val="4A363E"/>
                </a:solidFill>
                <a:latin typeface="Nabi" panose="02000500000000020002" pitchFamily="2" charset="0"/>
                <a:cs typeface="2  Mitra_3 (MRT)" panose="00000700000000000000" pitchFamily="2" charset="-78"/>
              </a:rPr>
              <a:t> آیا ندانسته اند که خداوندى که خلقشان کرده از آنان نیرومندتر است ؟ ] آنان تکبر مىورزیدند [ و نشانه هاى ما را انکار مى کردند. </a:t>
            </a:r>
            <a:endParaRPr lang="fa-IR" sz="2400" dirty="0">
              <a:solidFill>
                <a:srgbClr val="4A363E"/>
              </a:solidFill>
              <a:latin typeface="Nabi" panose="02000500000000020002" pitchFamily="2" charset="0"/>
              <a:cs typeface="2  Mitra_3 (MRT)" panose="00000700000000000000" pitchFamily="2" charset="-78"/>
            </a:endParaRPr>
          </a:p>
        </p:txBody>
      </p:sp>
      <p:sp>
        <p:nvSpPr>
          <p:cNvPr id="6" name="Rectangle 5">
            <a:extLst>
              <a:ext uri="{FF2B5EF4-FFF2-40B4-BE49-F238E27FC236}">
                <a16:creationId xmlns:a16="http://schemas.microsoft.com/office/drawing/2014/main" id="{2FFE95FA-F12B-4B82-B11D-7EDB064196D5}"/>
              </a:ext>
            </a:extLst>
          </p:cNvPr>
          <p:cNvSpPr/>
          <p:nvPr/>
        </p:nvSpPr>
        <p:spPr>
          <a:xfrm>
            <a:off x="3858" y="959137"/>
            <a:ext cx="12192000" cy="5213948"/>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a:t>
            </a:r>
            <a:r>
              <a:rPr lang="fa-IR" sz="4000" dirty="0">
                <a:solidFill>
                  <a:schemeClr val="tx1"/>
                </a:solidFill>
                <a:latin typeface="Nabi" panose="02000500000000020002" pitchFamily="2" charset="0"/>
                <a:cs typeface="Nabi" panose="02000500000000020002" pitchFamily="2" charset="0"/>
              </a:rPr>
              <a:t>أَ وَ لَمْ يَسيرُوا فِي الْأَرْضِ فَيَنْظُرُوا </a:t>
            </a:r>
            <a:r>
              <a:rPr lang="fa-IR" sz="4000" dirty="0">
                <a:solidFill>
                  <a:srgbClr val="FF0000"/>
                </a:solidFill>
                <a:latin typeface="Nabi" panose="02000500000000020002" pitchFamily="2" charset="0"/>
                <a:cs typeface="Nabi" panose="02000500000000020002" pitchFamily="2" charset="0"/>
              </a:rPr>
              <a:t>کَيْفَ کانَ عاقِبَةُ الَّذينَ کانُوا مِنْ قَبْلِهِمْ کانُوا هُمْ أَشَدَّ مِنْهُمْ قُوَّةً وَ آثاراً فِي الْأَرْض</a:t>
            </a:r>
            <a:r>
              <a:rPr lang="fa-IR" sz="4000" dirty="0">
                <a:solidFill>
                  <a:schemeClr val="tx1"/>
                </a:solidFill>
                <a:latin typeface="Nabi" panose="02000500000000020002" pitchFamily="2" charset="0"/>
                <a:cs typeface="Nabi" panose="02000500000000020002" pitchFamily="2" charset="0"/>
              </a:rPr>
              <a:t>ِ فَأَخَذَهُمُ اللَّهُ بِذُنُوبِهِمْ وَ ما کانَ لَهُمْ مِنَ اللَّهِ مِنْ واقٍ</a:t>
            </a:r>
            <a:r>
              <a:rPr lang="fa-IR" sz="4000" dirty="0">
                <a:solidFill>
                  <a:schemeClr val="tx2"/>
                </a:solidFill>
                <a:latin typeface="Nabi" panose="02000500000000020002" pitchFamily="2" charset="0"/>
                <a:cs typeface="Nabi" panose="02000500000000020002" pitchFamily="2" charset="0"/>
              </a:rPr>
              <a:t>‏»</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فصلت، 15</a:t>
            </a:r>
          </a:p>
          <a:p>
            <a:pPr algn="ctr" rtl="1">
              <a:lnSpc>
                <a:spcPct val="200000"/>
              </a:lnSpc>
              <a:tabLst>
                <a:tab pos="11661775" algn="l"/>
              </a:tabLst>
            </a:pPr>
            <a:endParaRPr lang="en-US" sz="600" dirty="0">
              <a:solidFill>
                <a:schemeClr val="tx2">
                  <a:lumMod val="90000"/>
                  <a:lumOff val="10000"/>
                </a:schemeClr>
              </a:solidFill>
              <a:latin typeface="Nabi" panose="02000500000000020002" pitchFamily="2" charset="0"/>
              <a:cs typeface="Nabi" panose="02000500000000020002" pitchFamily="2" charset="0"/>
            </a:endParaRPr>
          </a:p>
        </p:txBody>
      </p:sp>
      <p:sp>
        <p:nvSpPr>
          <p:cNvPr id="7" name="Content Placeholder 2">
            <a:extLst>
              <a:ext uri="{FF2B5EF4-FFF2-40B4-BE49-F238E27FC236}">
                <a16:creationId xmlns:a16="http://schemas.microsoft.com/office/drawing/2014/main" id="{47E53A51-0022-443B-AF8C-85F6F2FDF718}"/>
              </a:ext>
            </a:extLst>
          </p:cNvPr>
          <p:cNvSpPr txBox="1">
            <a:spLocks/>
          </p:cNvSpPr>
          <p:nvPr/>
        </p:nvSpPr>
        <p:spPr>
          <a:xfrm>
            <a:off x="-3858" y="814560"/>
            <a:ext cx="12192000" cy="5503102"/>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200" dirty="0">
                <a:solidFill>
                  <a:schemeClr val="tx1"/>
                </a:solidFill>
                <a:latin typeface="Nabi" panose="02000500000000020002" pitchFamily="2" charset="0"/>
                <a:cs typeface="2  Mitra_3 (MRT)" panose="00000700000000000000" pitchFamily="2" charset="-78"/>
              </a:rPr>
              <a:t>آیا در زمین گردش نکرده اند تا </a:t>
            </a:r>
            <a:r>
              <a:rPr lang="fa-IR" sz="4000" dirty="0">
                <a:solidFill>
                  <a:srgbClr val="FF0000"/>
                </a:solidFill>
                <a:latin typeface="Nabi" panose="02000500000000020002" pitchFamily="2" charset="0"/>
                <a:cs typeface="2  Mitra_3 (MRT)" panose="00000700000000000000" pitchFamily="2" charset="-78"/>
              </a:rPr>
              <a:t>به دیده عبرت بنگرند که فرجام کسانى که پیش از آنان مى زیستند و پیامبران را تکذیب کردند چگونه شد ؟ آنان بسیار نیرومندتر از اینان بودند و بناهایى که آنان در زمین بر جاى گذاشتند از بناهایى که اینان دارند، بسیار استوارتر بود،</a:t>
            </a:r>
            <a:r>
              <a:rPr lang="fa-IR" sz="3200" dirty="0">
                <a:solidFill>
                  <a:schemeClr val="tx1"/>
                </a:solidFill>
                <a:latin typeface="Nabi" panose="02000500000000020002" pitchFamily="2" charset="0"/>
                <a:cs typeface="2  Mitra_3 (MRT)" panose="00000700000000000000" pitchFamily="2" charset="-78"/>
              </a:rPr>
              <a:t> اما خدا آنان را به گناهانشان گرفت و هلاکشان ساخت و هیچ کس نبود که آنان را از عذاب خدا نگاه دارد. </a:t>
            </a:r>
            <a:endParaRPr lang="fa-IR" sz="1600" dirty="0">
              <a:solidFill>
                <a:schemeClr val="tx1"/>
              </a:solidFill>
              <a:latin typeface="Nabi" panose="02000500000000020002" pitchFamily="2" charset="0"/>
              <a:cs typeface="2  Mitra_3 (MRT)" panose="00000700000000000000" pitchFamily="2" charset="-78"/>
            </a:endParaRPr>
          </a:p>
        </p:txBody>
      </p:sp>
    </p:spTree>
    <p:extLst>
      <p:ext uri="{BB962C8B-B14F-4D97-AF65-F5344CB8AC3E}">
        <p14:creationId xmlns:p14="http://schemas.microsoft.com/office/powerpoint/2010/main" val="4679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1" nodeType="clickEffect">
                                  <p:stCondLst>
                                    <p:cond delay="0"/>
                                  </p:stCondLst>
                                  <p:iterate type="lt">
                                    <p:tmPct val="0"/>
                                  </p:iterate>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bg/>
                                          </p:spTgt>
                                        </p:tgtEl>
                                        <p:attrNameLst>
                                          <p:attrName>style.visibility</p:attrName>
                                        </p:attrNameLst>
                                      </p:cBhvr>
                                      <p:to>
                                        <p:strVal val="visible"/>
                                      </p:to>
                                    </p:set>
                                    <p:animEffect transition="in" filter="fade">
                                      <p:cBhvr>
                                        <p:cTn id="50" dur="500"/>
                                        <p:tgtEl>
                                          <p:spTgt spid="7">
                                            <p:bg/>
                                          </p:spTgt>
                                        </p:tgtEl>
                                      </p:cBhvr>
                                    </p:animEffect>
                                  </p:childTnLst>
                                </p:cTn>
                              </p:par>
                              <p:par>
                                <p:cTn id="51" presetID="10" presetClass="exit" presetSubtype="0" fill="hold" grpId="0" nodeType="withEffect">
                                  <p:stCondLst>
                                    <p:cond delay="0"/>
                                  </p:stCondLst>
                                  <p:iterate type="lt">
                                    <p:tmPct val="0"/>
                                  </p:iterate>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7">
                                            <p:txEl>
                                              <p:pRg st="0" end="0"/>
                                            </p:txEl>
                                          </p:spTgt>
                                        </p:tgtEl>
                                      </p:cBhvr>
                                    </p:animEffect>
                                    <p:anim calcmode="lin" valueType="num">
                                      <p:cBhvr>
                                        <p:cTn id="62"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63" dur="1000"/>
                                        <p:tgtEl>
                                          <p:spTgt spid="7">
                                            <p:txEl>
                                              <p:pRg st="0" end="0"/>
                                            </p:txEl>
                                          </p:spTgt>
                                        </p:tgtEl>
                                        <p:attrNameLst>
                                          <p:attrName>ppt_y</p:attrName>
                                        </p:attrNameLst>
                                      </p:cBhvr>
                                      <p:tavLst>
                                        <p:tav tm="0">
                                          <p:val>
                                            <p:strVal val="ppt_y"/>
                                          </p:val>
                                        </p:tav>
                                        <p:tav tm="100000">
                                          <p:val>
                                            <p:strVal val="ppt_y+.1"/>
                                          </p:val>
                                        </p:tav>
                                      </p:tavLst>
                                    </p:anim>
                                    <p:set>
                                      <p:cBhvr>
                                        <p:cTn id="64" dur="1" fill="hold">
                                          <p:stCondLst>
                                            <p:cond delay="999"/>
                                          </p:stCondLst>
                                        </p:cTn>
                                        <p:tgtEl>
                                          <p:spTgt spid="7">
                                            <p:txEl>
                                              <p:pRg st="0" end="0"/>
                                            </p:txEl>
                                          </p:spTgt>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7">
                                            <p:bg/>
                                          </p:spTgt>
                                        </p:tgtEl>
                                      </p:cBhvr>
                                    </p:animEffect>
                                    <p:anim calcmode="lin" valueType="num">
                                      <p:cBhvr>
                                        <p:cTn id="67" dur="1000"/>
                                        <p:tgtEl>
                                          <p:spTgt spid="7">
                                            <p:bg/>
                                          </p:spTgt>
                                        </p:tgtEl>
                                        <p:attrNameLst>
                                          <p:attrName>ppt_x</p:attrName>
                                        </p:attrNameLst>
                                      </p:cBhvr>
                                      <p:tavLst>
                                        <p:tav tm="0">
                                          <p:val>
                                            <p:strVal val="ppt_x"/>
                                          </p:val>
                                        </p:tav>
                                        <p:tav tm="100000">
                                          <p:val>
                                            <p:strVal val="ppt_x"/>
                                          </p:val>
                                        </p:tav>
                                      </p:tavLst>
                                    </p:anim>
                                    <p:anim calcmode="lin" valueType="num">
                                      <p:cBhvr>
                                        <p:cTn id="68" dur="1000"/>
                                        <p:tgtEl>
                                          <p:spTgt spid="7">
                                            <p:bg/>
                                          </p:spTgt>
                                        </p:tgtEl>
                                        <p:attrNameLst>
                                          <p:attrName>ppt_y</p:attrName>
                                        </p:attrNameLst>
                                      </p:cBhvr>
                                      <p:tavLst>
                                        <p:tav tm="0">
                                          <p:val>
                                            <p:strVal val="ppt_y"/>
                                          </p:val>
                                        </p:tav>
                                        <p:tav tm="100000">
                                          <p:val>
                                            <p:strVal val="ppt_y+.1"/>
                                          </p:val>
                                        </p:tav>
                                      </p:tavLst>
                                    </p:anim>
                                    <p:set>
                                      <p:cBhvr>
                                        <p:cTn id="69" dur="1" fill="hold">
                                          <p:stCondLst>
                                            <p:cond delay="9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P spid="6" grpId="0" uiExpand="1" animBg="1"/>
      <p:bldP spid="6" grpId="1" animBg="1"/>
      <p:bldP spid="7" grpId="0" uiExpand="1" build="p" animBg="1"/>
      <p:bldP spid="7"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90153" y="1423686"/>
            <a:ext cx="11237913" cy="3726235"/>
          </a:xfrm>
        </p:spPr>
        <p:txBody>
          <a:bodyPr>
            <a:noAutofit/>
          </a:bodyPr>
          <a:lstStyle/>
          <a:p>
            <a:pPr algn="ctr" rtl="1">
              <a:lnSpc>
                <a:spcPct val="150000"/>
              </a:lnSpc>
            </a:pPr>
            <a:r>
              <a:rPr lang="fa-IR" sz="6600" dirty="0">
                <a:solidFill>
                  <a:srgbClr val="4A363E"/>
                </a:solidFill>
                <a:cs typeface="EntezareZohoor 2 **" panose="00000700000000000000" pitchFamily="2" charset="-78"/>
              </a:rPr>
              <a:t>4. اعتقادات مومنین را خرافه می دانند و مسخره میکنند </a:t>
            </a:r>
            <a:r>
              <a:rPr lang="fa-IR" sz="6600" dirty="0">
                <a:solidFill>
                  <a:srgbClr val="00B050"/>
                </a:solidFill>
                <a:cs typeface="EntezareZohoor 2 **" panose="00000700000000000000" pitchFamily="2" charset="-78"/>
              </a:rPr>
              <a:t>علت هم این هست که عقلشان نمیرسد</a:t>
            </a:r>
            <a:r>
              <a:rPr lang="fa-IR" sz="6600" dirty="0">
                <a:solidFill>
                  <a:srgbClr val="4A363E"/>
                </a:solidFill>
                <a:cs typeface="EntezareZohoor 2 **" panose="00000700000000000000" pitchFamily="2" charset="-78"/>
              </a:rPr>
              <a:t>:</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27065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Fra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753</TotalTime>
  <Words>1634</Words>
  <Application>Microsoft Office PowerPoint</Application>
  <PresentationFormat>Widescreen</PresentationFormat>
  <Paragraphs>90</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Nabi</vt:lpstr>
      <vt:lpstr>2  Mitra_3 (MRT)</vt:lpstr>
      <vt:lpstr>Corbel</vt:lpstr>
      <vt:lpstr>Calibri</vt:lpstr>
      <vt:lpstr>Wingdings 2</vt:lpstr>
      <vt:lpstr>EntezareZohoor B4</vt:lpstr>
      <vt:lpstr>EntezareZohoor 2 **</vt:lpstr>
      <vt:lpstr>Arial</vt:lpstr>
      <vt:lpstr>Frame</vt:lpstr>
      <vt:lpstr>PowerPoint Presentation</vt:lpstr>
      <vt:lpstr>PowerPoint Presentation</vt:lpstr>
      <vt:lpstr>1 . استفاده از اعتقادات مذهبی مردم</vt:lpstr>
      <vt:lpstr>PowerPoint Presentation</vt:lpstr>
      <vt:lpstr>2.شبانه روز مکر میکنند و در این مکر هم از استضعاف دیگران استفاده میکنند: </vt:lpstr>
      <vt:lpstr>PowerPoint Presentation</vt:lpstr>
      <vt:lpstr>3.قدرت خود را به رخ می کشند</vt:lpstr>
      <vt:lpstr>PowerPoint Presentation</vt:lpstr>
      <vt:lpstr>4. اعتقادات مومنین را خرافه می دانند و مسخره میکنند علت هم این هست که عقلشان نمیرسد:</vt:lpstr>
      <vt:lpstr>PowerPoint Presentation</vt:lpstr>
      <vt:lpstr>5.راحتی  زندگی خود در دنیا را به رخ می کشند: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taheri</dc:creator>
  <cp:lastModifiedBy>alireza taheri</cp:lastModifiedBy>
  <cp:revision>87</cp:revision>
  <dcterms:created xsi:type="dcterms:W3CDTF">2017-05-07T07:45:32Z</dcterms:created>
  <dcterms:modified xsi:type="dcterms:W3CDTF">2017-11-26T14:52:28Z</dcterms:modified>
</cp:coreProperties>
</file>